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89" r:id="rId1"/>
  </p:sldMasterIdLst>
  <p:notesMasterIdLst>
    <p:notesMasterId r:id="rId12"/>
  </p:notesMasterIdLst>
  <p:sldIdLst>
    <p:sldId id="318" r:id="rId2"/>
    <p:sldId id="329" r:id="rId3"/>
    <p:sldId id="334" r:id="rId4"/>
    <p:sldId id="335" r:id="rId5"/>
    <p:sldId id="320" r:id="rId6"/>
    <p:sldId id="337" r:id="rId7"/>
    <p:sldId id="338" r:id="rId8"/>
    <p:sldId id="336" r:id="rId9"/>
    <p:sldId id="339" r:id="rId10"/>
    <p:sldId id="340" r:id="rId11"/>
  </p:sldIdLst>
  <p:sldSz cx="9144000" cy="6858000" type="screen4x3"/>
  <p:notesSz cx="6858000" cy="994727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F61AA"/>
    <a:srgbClr val="2B5398"/>
    <a:srgbClr val="002060"/>
    <a:srgbClr val="336699"/>
    <a:srgbClr val="EAEAEA"/>
    <a:srgbClr val="0099CC"/>
    <a:srgbClr val="195481"/>
    <a:srgbClr val="DDDDD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2100" autoAdjust="0"/>
    <p:restoredTop sz="94658" autoAdjust="0"/>
  </p:normalViewPr>
  <p:slideViewPr>
    <p:cSldViewPr>
      <p:cViewPr>
        <p:scale>
          <a:sx n="114" d="100"/>
          <a:sy n="114" d="100"/>
        </p:scale>
        <p:origin x="-594" y="-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71800" cy="497364"/>
          </a:xfrm>
          <a:prstGeom prst="rect">
            <a:avLst/>
          </a:prstGeom>
        </p:spPr>
        <p:txBody>
          <a:bodyPr vert="horz" lIns="91888" tIns="45944" rIns="91888" bIns="45944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4" y="1"/>
            <a:ext cx="2971800" cy="497364"/>
          </a:xfrm>
          <a:prstGeom prst="rect">
            <a:avLst/>
          </a:prstGeom>
        </p:spPr>
        <p:txBody>
          <a:bodyPr vert="horz" lIns="91888" tIns="45944" rIns="91888" bIns="45944" rtlCol="0"/>
          <a:lstStyle>
            <a:lvl1pPr algn="r">
              <a:defRPr sz="1200"/>
            </a:lvl1pPr>
          </a:lstStyle>
          <a:p>
            <a:fld id="{92200C9A-4009-4B69-8DC3-A149C2D499D9}" type="datetimeFigureOut">
              <a:rPr lang="ru-RU" smtClean="0"/>
              <a:pPr/>
              <a:t>15.02.2021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42975" y="746125"/>
            <a:ext cx="4972050" cy="37290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888" tIns="45944" rIns="91888" bIns="45944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1" y="4724957"/>
            <a:ext cx="5486400" cy="4476274"/>
          </a:xfrm>
          <a:prstGeom prst="rect">
            <a:avLst/>
          </a:prstGeom>
        </p:spPr>
        <p:txBody>
          <a:bodyPr vert="horz" lIns="91888" tIns="45944" rIns="91888" bIns="45944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48186"/>
            <a:ext cx="2971800" cy="497364"/>
          </a:xfrm>
          <a:prstGeom prst="rect">
            <a:avLst/>
          </a:prstGeom>
        </p:spPr>
        <p:txBody>
          <a:bodyPr vert="horz" lIns="91888" tIns="45944" rIns="91888" bIns="45944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4" y="9448186"/>
            <a:ext cx="2971800" cy="497364"/>
          </a:xfrm>
          <a:prstGeom prst="rect">
            <a:avLst/>
          </a:prstGeom>
        </p:spPr>
        <p:txBody>
          <a:bodyPr vert="horz" lIns="91888" tIns="45944" rIns="91888" bIns="45944" rtlCol="0" anchor="b"/>
          <a:lstStyle>
            <a:lvl1pPr algn="r">
              <a:defRPr sz="1200"/>
            </a:lvl1pPr>
          </a:lstStyle>
          <a:p>
            <a:fld id="{7B1C396D-E2B7-4DE4-A3BF-B5C917DD3DB1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112277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15.02.2021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086978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
Второй уровень
Третий уровень
Четвертый уровень
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15.02.2021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344873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
Второй уровень
Третий уровень
Четвертый уровень
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15.02.2021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233885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
Второй уровень
Третий уровень
Четвертый уровень
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
Второй уровень
Третий уровень
Четвертый уровень
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15.02.2021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790846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
Второй уровень
Третий уровень
Четвертый уровень
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/>
              <a:t>Образец текста
Второй уровень
Третий уровень
Четвертый уровень
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
Второй уровень
Третий уровень
Четвертый уровень
Пятый уровень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/>
              <a:t>Образец текста
Второй уровень
Третий уровень
Четвертый уровень
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15.02.2021</a:t>
            </a:fld>
            <a:endParaRPr lang="ru-RU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138128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15.02.2021</a:t>
            </a:fld>
            <a:endParaRPr lang="ru-RU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649271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15.02.2021</a:t>
            </a:fld>
            <a:endParaRPr lang="ru-RU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092183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
Второй уровень
Третий уровень
Четвертый уровень
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
Второй уровень
Третий уровень
Четвертый уровень
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15.02.2021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442805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
Второй уровень
Третий уровень
Четвертый уровень
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15.02.2021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082317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
Второй уровень
Третий уровень
Четвертый уровень
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15.02.2021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948968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/>
              <a:t>Образец текста
Второй уровень
Третий уровень
Четвертый уровень
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15.02.2021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6599851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asic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0" y="164637"/>
            <a:ext cx="9144000" cy="768085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3600" b="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  <p:sp>
        <p:nvSpPr>
          <p:cNvPr id="11" name="Text Placeholder 9"/>
          <p:cNvSpPr>
            <a:spLocks noGrp="1"/>
          </p:cNvSpPr>
          <p:nvPr>
            <p:ph type="body" sz="quarter" idx="11" hasCustomPrompt="1"/>
          </p:nvPr>
        </p:nvSpPr>
        <p:spPr>
          <a:xfrm>
            <a:off x="0" y="932723"/>
            <a:ext cx="9144000" cy="384043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1400" b="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Insert the title of your subtitle Here</a:t>
            </a:r>
          </a:p>
        </p:txBody>
      </p:sp>
      <p:sp>
        <p:nvSpPr>
          <p:cNvPr id="4" name="Rectangle 3"/>
          <p:cNvSpPr/>
          <p:nvPr userDrawn="1"/>
        </p:nvSpPr>
        <p:spPr>
          <a:xfrm>
            <a:off x="0" y="6618000"/>
            <a:ext cx="9144000" cy="240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Rectangle 4"/>
          <p:cNvSpPr/>
          <p:nvPr userDrawn="1"/>
        </p:nvSpPr>
        <p:spPr>
          <a:xfrm>
            <a:off x="0" y="0"/>
            <a:ext cx="9144000" cy="96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29044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 cstate="print">
            <a:alphaModFix amt="70000"/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
Второй уровень
Третий уровень
Четвертый уровень
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15.02.2021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903637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90" r:id="rId1"/>
    <p:sldLayoutId id="2147483891" r:id="rId2"/>
    <p:sldLayoutId id="2147483892" r:id="rId3"/>
    <p:sldLayoutId id="2147483893" r:id="rId4"/>
    <p:sldLayoutId id="2147483894" r:id="rId5"/>
    <p:sldLayoutId id="2147483895" r:id="rId6"/>
    <p:sldLayoutId id="2147483896" r:id="rId7"/>
    <p:sldLayoutId id="2147483897" r:id="rId8"/>
    <p:sldLayoutId id="2147483898" r:id="rId9"/>
    <p:sldLayoutId id="2147483899" r:id="rId10"/>
    <p:sldLayoutId id="2147483900" r:id="rId11"/>
    <p:sldLayoutId id="2147483901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Рисунок 14">
            <a:extLst>
              <a:ext uri="{FF2B5EF4-FFF2-40B4-BE49-F238E27FC236}">
                <a16:creationId xmlns="" xmlns:a16="http://schemas.microsoft.com/office/drawing/2014/main" id="{1407BCB1-74CA-5D42-8EEC-B3AB2F9E1B6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51" t="190" r="58692" b="-190"/>
          <a:stretch/>
        </p:blipFill>
        <p:spPr>
          <a:xfrm rot="5400000">
            <a:off x="3979674" y="-4047745"/>
            <a:ext cx="1228312" cy="9260685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4ADAA235-D9C5-1642-8A55-F2B46D3D64E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87624" y="2708920"/>
            <a:ext cx="7092620" cy="1800200"/>
          </a:xfrm>
          <a:noFill/>
        </p:spPr>
        <p:txBody>
          <a:bodyPr>
            <a:noAutofit/>
          </a:bodyPr>
          <a:lstStyle/>
          <a:p>
            <a:r>
              <a:rPr lang="kk-KZ" sz="3600" b="1" dirty="0">
                <a:solidFill>
                  <a:srgbClr val="3366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kk-KZ" sz="3600" b="1" dirty="0">
                <a:solidFill>
                  <a:srgbClr val="3366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kk-KZ" sz="3600" b="1" dirty="0">
                <a:solidFill>
                  <a:srgbClr val="3366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ПРОЕКТ</a:t>
            </a:r>
            <a:br>
              <a:rPr lang="kk-KZ" sz="3600" b="1" dirty="0">
                <a:solidFill>
                  <a:srgbClr val="3366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kk-KZ" sz="3600" b="1" dirty="0">
                <a:solidFill>
                  <a:srgbClr val="3366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«ЧИТАЮЩАЯ ШКОЛА»</a:t>
            </a:r>
            <a:br>
              <a:rPr lang="kk-KZ" sz="3600" b="1" dirty="0">
                <a:solidFill>
                  <a:srgbClr val="3366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kk-KZ" sz="3600" b="1" dirty="0">
                <a:solidFill>
                  <a:srgbClr val="3366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2020-2025 годы</a:t>
            </a:r>
            <a:endParaRPr lang="ru-RU" sz="3600" b="1" dirty="0">
              <a:solidFill>
                <a:srgbClr val="336699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Заголовок 1">
            <a:extLst>
              <a:ext uri="{FF2B5EF4-FFF2-40B4-BE49-F238E27FC236}">
                <a16:creationId xmlns="" xmlns:a16="http://schemas.microsoft.com/office/drawing/2014/main" id="{A1ABC600-1F66-481C-B798-C809A05CE44D}"/>
              </a:ext>
            </a:extLst>
          </p:cNvPr>
          <p:cNvSpPr txBox="1">
            <a:spLocks/>
          </p:cNvSpPr>
          <p:nvPr/>
        </p:nvSpPr>
        <p:spPr>
          <a:xfrm>
            <a:off x="561721" y="88823"/>
            <a:ext cx="8064220" cy="987548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20000"/>
              </a:lnSpc>
              <a:spcBef>
                <a:spcPts val="0"/>
              </a:spcBef>
            </a:pPr>
            <a:r>
              <a:rPr lang="kk-KZ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МИНИСТЕРСТВО ОБРАЗОВАНИЯ И НАУКИ РЕСПУБЛИКИ КАЗАХСТАН</a:t>
            </a:r>
            <a:endParaRPr lang="kk-KZ" sz="1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643796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Рисунок 33">
            <a:extLst>
              <a:ext uri="{FF2B5EF4-FFF2-40B4-BE49-F238E27FC236}">
                <a16:creationId xmlns="" xmlns:a16="http://schemas.microsoft.com/office/drawing/2014/main" id="{1407BCB1-74CA-5D42-8EEC-B3AB2F9E1B6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51" t="190" r="58692" b="-190"/>
          <a:stretch/>
        </p:blipFill>
        <p:spPr>
          <a:xfrm rot="5400000">
            <a:off x="3957844" y="-3957844"/>
            <a:ext cx="1228312" cy="9144001"/>
          </a:xfrm>
          <a:prstGeom prst="rect">
            <a:avLst/>
          </a:prstGeom>
        </p:spPr>
      </p:pic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-27635" y="26774"/>
            <a:ext cx="9180512" cy="1290960"/>
          </a:xfrm>
        </p:spPr>
        <p:txBody>
          <a:bodyPr>
            <a:noAutofit/>
          </a:bodyPr>
          <a:lstStyle/>
          <a:p>
            <a:r>
              <a:rPr lang="kk-KZ" sz="2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Цель: Повышение уровня читательской культуры </a:t>
            </a:r>
            <a:r>
              <a:rPr lang="kk-KZ" sz="22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обучающихся, </a:t>
            </a:r>
            <a:r>
              <a:rPr lang="kk-KZ" sz="2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роста их читательской </a:t>
            </a:r>
            <a:r>
              <a:rPr lang="kk-KZ" sz="22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активности и создание </a:t>
            </a:r>
            <a:r>
              <a:rPr lang="ru-RU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условий</a:t>
            </a:r>
            <a:r>
              <a:rPr lang="kk-KZ" sz="22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kk-KZ" sz="2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для популяризации </a:t>
            </a:r>
            <a:r>
              <a:rPr lang="kk-KZ" sz="22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чтения</a:t>
            </a:r>
            <a:endParaRPr lang="ru-RU" sz="2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Rectangle 25">
            <a:extLst>
              <a:ext uri="{FF2B5EF4-FFF2-40B4-BE49-F238E27FC236}">
                <a16:creationId xmlns="" xmlns:a16="http://schemas.microsoft.com/office/drawing/2014/main" id="{C6825040-E96B-430A-ACEE-72BE8DEA91CE}"/>
              </a:ext>
            </a:extLst>
          </p:cNvPr>
          <p:cNvSpPr/>
          <p:nvPr/>
        </p:nvSpPr>
        <p:spPr>
          <a:xfrm>
            <a:off x="185509" y="1694915"/>
            <a:ext cx="1958603" cy="407986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2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ru-RU" altLang="ko-KR" sz="2800" b="1" dirty="0">
                <a:solidFill>
                  <a:srgbClr val="2B539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Задачи:</a:t>
            </a:r>
            <a:endParaRPr lang="ko-KR" altLang="en-US" sz="2800" b="1" dirty="0">
              <a:solidFill>
                <a:srgbClr val="2B5398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Горизонтальный свиток 2"/>
          <p:cNvSpPr/>
          <p:nvPr/>
        </p:nvSpPr>
        <p:spPr>
          <a:xfrm>
            <a:off x="188397" y="2102901"/>
            <a:ext cx="6855147" cy="1179975"/>
          </a:xfrm>
          <a:prstGeom prst="horizontalScroll">
            <a:avLst/>
          </a:prstGeom>
          <a:solidFill>
            <a:schemeClr val="accent2">
              <a:alpha val="50000"/>
            </a:schemeClr>
          </a:solidFill>
          <a:ln>
            <a:solidFill>
              <a:srgbClr val="336699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kk-KZ" sz="1400" b="1" dirty="0">
                <a:solidFill>
                  <a:srgbClr val="2F61A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Разработать пути педагогической деятельности по формированию интереса обучающихся к проблеме чтения в урочной деятельности</a:t>
            </a:r>
            <a:endParaRPr lang="ru-RU" sz="1400" b="1" dirty="0">
              <a:solidFill>
                <a:srgbClr val="2F61AA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8" name="Горизонтальный свиток 37"/>
          <p:cNvSpPr/>
          <p:nvPr/>
        </p:nvSpPr>
        <p:spPr>
          <a:xfrm>
            <a:off x="203273" y="4159743"/>
            <a:ext cx="6855147" cy="1076054"/>
          </a:xfrm>
          <a:prstGeom prst="horizontalScroll">
            <a:avLst/>
          </a:prstGeom>
          <a:solidFill>
            <a:schemeClr val="accent2">
              <a:alpha val="50000"/>
            </a:schemeClr>
          </a:solidFill>
          <a:ln>
            <a:solidFill>
              <a:srgbClr val="336699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kk-KZ" sz="1400" b="1" dirty="0">
                <a:solidFill>
                  <a:srgbClr val="2F61A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Разработать план мероприятий по организации читательской активности учащихся школы и пропаганде семейного чтения с учетом читательских предпочтений школьников во внеурочной деятельности</a:t>
            </a:r>
            <a:endParaRPr lang="ru-RU" sz="1400" b="1" dirty="0">
              <a:solidFill>
                <a:srgbClr val="2F61AA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9" name="Горизонтальный свиток 38"/>
          <p:cNvSpPr/>
          <p:nvPr/>
        </p:nvSpPr>
        <p:spPr>
          <a:xfrm>
            <a:off x="182185" y="3126192"/>
            <a:ext cx="6855147" cy="1141362"/>
          </a:xfrm>
          <a:prstGeom prst="horizontalScroll">
            <a:avLst/>
          </a:prstGeom>
          <a:solidFill>
            <a:schemeClr val="accent2">
              <a:alpha val="50000"/>
            </a:schemeClr>
          </a:solidFill>
          <a:ln>
            <a:solidFill>
              <a:srgbClr val="336699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kk-KZ" sz="1400" b="1" dirty="0">
                <a:solidFill>
                  <a:srgbClr val="2F61A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Повысить уровень культуры чтения и читательской активности обучающихся через взаимодействие и социальное партнерство с учреждениями культуры</a:t>
            </a:r>
            <a:endParaRPr lang="ru-RU" sz="1400" b="1" dirty="0">
              <a:solidFill>
                <a:srgbClr val="2F61AA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2" name="Горизонтальный свиток 41"/>
          <p:cNvSpPr/>
          <p:nvPr/>
        </p:nvSpPr>
        <p:spPr>
          <a:xfrm>
            <a:off x="182185" y="5098319"/>
            <a:ext cx="6855147" cy="918766"/>
          </a:xfrm>
          <a:prstGeom prst="horizontalScroll">
            <a:avLst/>
          </a:prstGeom>
          <a:solidFill>
            <a:schemeClr val="accent2">
              <a:alpha val="50000"/>
            </a:schemeClr>
          </a:solidFill>
          <a:ln>
            <a:solidFill>
              <a:srgbClr val="336699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kk-KZ" sz="1400" b="1" dirty="0">
                <a:solidFill>
                  <a:srgbClr val="2F61A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Привлечь родителей к мероприятиям для реализации школьного проекта</a:t>
            </a:r>
            <a:endParaRPr lang="ru-RU" sz="1400" b="1" dirty="0">
              <a:solidFill>
                <a:srgbClr val="2F61AA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kk-KZ" sz="1400" b="1" dirty="0">
                <a:solidFill>
                  <a:srgbClr val="2F61A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Создать методическую копилку материалов по привлечению детей к чтению</a:t>
            </a:r>
            <a:endParaRPr lang="ru-RU" sz="1400" b="1" dirty="0">
              <a:solidFill>
                <a:srgbClr val="2F61AA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18" name="그룹 5">
            <a:extLst>
              <a:ext uri="{FF2B5EF4-FFF2-40B4-BE49-F238E27FC236}">
                <a16:creationId xmlns="" xmlns:a16="http://schemas.microsoft.com/office/drawing/2014/main" id="{749217EC-B439-4582-8035-8E7257BCF909}"/>
              </a:ext>
            </a:extLst>
          </p:cNvPr>
          <p:cNvGrpSpPr/>
          <p:nvPr/>
        </p:nvGrpSpPr>
        <p:grpSpPr>
          <a:xfrm>
            <a:off x="7159581" y="1556792"/>
            <a:ext cx="1796022" cy="4801489"/>
            <a:chOff x="3539504" y="1812927"/>
            <a:chExt cx="2156062" cy="4206297"/>
          </a:xfrm>
        </p:grpSpPr>
        <p:grpSp>
          <p:nvGrpSpPr>
            <p:cNvPr id="20" name="Group 3">
              <a:extLst>
                <a:ext uri="{FF2B5EF4-FFF2-40B4-BE49-F238E27FC236}">
                  <a16:creationId xmlns="" xmlns:a16="http://schemas.microsoft.com/office/drawing/2014/main" id="{9B111DB9-9320-40FD-BE64-FEBB5B12E4B1}"/>
                </a:ext>
              </a:extLst>
            </p:cNvPr>
            <p:cNvGrpSpPr/>
            <p:nvPr/>
          </p:nvGrpSpPr>
          <p:grpSpPr>
            <a:xfrm>
              <a:off x="4080222" y="5227134"/>
              <a:ext cx="1074452" cy="792090"/>
              <a:chOff x="3773268" y="4911608"/>
              <a:chExt cx="922956" cy="1004233"/>
            </a:xfrm>
          </p:grpSpPr>
          <p:sp>
            <p:nvSpPr>
              <p:cNvPr id="40" name="Trapezoid 19">
                <a:extLst>
                  <a:ext uri="{FF2B5EF4-FFF2-40B4-BE49-F238E27FC236}">
                    <a16:creationId xmlns="" xmlns:a16="http://schemas.microsoft.com/office/drawing/2014/main" id="{3AFDD598-C6F3-4588-9DA6-20D1FF0900A8}"/>
                  </a:ext>
                </a:extLst>
              </p:cNvPr>
              <p:cNvSpPr/>
              <p:nvPr/>
            </p:nvSpPr>
            <p:spPr>
              <a:xfrm rot="10800000">
                <a:off x="3773268" y="4911608"/>
                <a:ext cx="922956" cy="1004233"/>
              </a:xfrm>
              <a:prstGeom prst="trapezoid">
                <a:avLst>
                  <a:gd name="adj" fmla="val 78876"/>
                </a:avLst>
              </a:prstGeom>
              <a:solidFill>
                <a:srgbClr val="F5B317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0"/>
              </a:p>
            </p:txBody>
          </p:sp>
          <p:sp>
            <p:nvSpPr>
              <p:cNvPr id="43" name="Isosceles Triangle 20">
                <a:extLst>
                  <a:ext uri="{FF2B5EF4-FFF2-40B4-BE49-F238E27FC236}">
                    <a16:creationId xmlns="" xmlns:a16="http://schemas.microsoft.com/office/drawing/2014/main" id="{78F2E58D-3704-4C4C-93B4-4343BAA494E2}"/>
                  </a:ext>
                </a:extLst>
              </p:cNvPr>
              <p:cNvSpPr/>
              <p:nvPr/>
            </p:nvSpPr>
            <p:spPr>
              <a:xfrm rot="10800000" flipH="1">
                <a:off x="4132972" y="5714655"/>
                <a:ext cx="213694" cy="184219"/>
              </a:xfrm>
              <a:prstGeom prst="triangle">
                <a:avLst/>
              </a:prstGeom>
              <a:solidFill>
                <a:srgbClr val="57687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0"/>
              </a:p>
            </p:txBody>
          </p:sp>
        </p:grpSp>
        <p:grpSp>
          <p:nvGrpSpPr>
            <p:cNvPr id="21" name="Group 4">
              <a:extLst>
                <a:ext uri="{FF2B5EF4-FFF2-40B4-BE49-F238E27FC236}">
                  <a16:creationId xmlns="" xmlns:a16="http://schemas.microsoft.com/office/drawing/2014/main" id="{D82B88DC-E712-4DE7-9880-E584F5668411}"/>
                </a:ext>
              </a:extLst>
            </p:cNvPr>
            <p:cNvGrpSpPr/>
            <p:nvPr/>
          </p:nvGrpSpPr>
          <p:grpSpPr>
            <a:xfrm>
              <a:off x="3539504" y="4043430"/>
              <a:ext cx="757285" cy="1249932"/>
              <a:chOff x="3319643" y="3717032"/>
              <a:chExt cx="641101" cy="1058168"/>
            </a:xfrm>
          </p:grpSpPr>
          <p:sp>
            <p:nvSpPr>
              <p:cNvPr id="36" name="Round Same Side Corner Rectangle 3">
                <a:extLst>
                  <a:ext uri="{FF2B5EF4-FFF2-40B4-BE49-F238E27FC236}">
                    <a16:creationId xmlns="" xmlns:a16="http://schemas.microsoft.com/office/drawing/2014/main" id="{4618688A-1A07-4ADF-8276-9DF58708E35B}"/>
                  </a:ext>
                </a:extLst>
              </p:cNvPr>
              <p:cNvSpPr/>
              <p:nvPr/>
            </p:nvSpPr>
            <p:spPr>
              <a:xfrm rot="10800000">
                <a:off x="3777403" y="4005064"/>
                <a:ext cx="183341" cy="770136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accent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0"/>
              </a:p>
            </p:txBody>
          </p:sp>
          <p:sp>
            <p:nvSpPr>
              <p:cNvPr id="37" name="Oval 18">
                <a:extLst>
                  <a:ext uri="{FF2B5EF4-FFF2-40B4-BE49-F238E27FC236}">
                    <a16:creationId xmlns="" xmlns:a16="http://schemas.microsoft.com/office/drawing/2014/main" id="{629727A2-3421-43BF-920B-793ABF6EF636}"/>
                  </a:ext>
                </a:extLst>
              </p:cNvPr>
              <p:cNvSpPr/>
              <p:nvPr/>
            </p:nvSpPr>
            <p:spPr>
              <a:xfrm>
                <a:off x="3319643" y="3717032"/>
                <a:ext cx="576064" cy="576064"/>
              </a:xfrm>
              <a:prstGeom prst="ellipse">
                <a:avLst/>
              </a:prstGeom>
              <a:solidFill>
                <a:schemeClr val="bg1"/>
              </a:solidFill>
              <a:ln w="152400">
                <a:solidFill>
                  <a:schemeClr val="accent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0"/>
              </a:p>
            </p:txBody>
          </p:sp>
        </p:grpSp>
        <p:grpSp>
          <p:nvGrpSpPr>
            <p:cNvPr id="22" name="Group 5">
              <a:extLst>
                <a:ext uri="{FF2B5EF4-FFF2-40B4-BE49-F238E27FC236}">
                  <a16:creationId xmlns="" xmlns:a16="http://schemas.microsoft.com/office/drawing/2014/main" id="{B20C95A2-B8A8-4E5A-A5D8-BFBC60D972B0}"/>
                </a:ext>
              </a:extLst>
            </p:cNvPr>
            <p:cNvGrpSpPr/>
            <p:nvPr/>
          </p:nvGrpSpPr>
          <p:grpSpPr>
            <a:xfrm>
              <a:off x="3753192" y="2929372"/>
              <a:ext cx="756214" cy="2363990"/>
              <a:chOff x="3503484" y="2773890"/>
              <a:chExt cx="640195" cy="2001310"/>
            </a:xfrm>
          </p:grpSpPr>
          <p:sp>
            <p:nvSpPr>
              <p:cNvPr id="33" name="Round Same Side Corner Rectangle 8">
                <a:extLst>
                  <a:ext uri="{FF2B5EF4-FFF2-40B4-BE49-F238E27FC236}">
                    <a16:creationId xmlns="" xmlns:a16="http://schemas.microsoft.com/office/drawing/2014/main" id="{0AC2B59A-3299-4E95-8176-3E8442A82E20}"/>
                  </a:ext>
                </a:extLst>
              </p:cNvPr>
              <p:cNvSpPr/>
              <p:nvPr/>
            </p:nvSpPr>
            <p:spPr>
              <a:xfrm rot="10800000">
                <a:off x="3960338" y="3061922"/>
                <a:ext cx="183341" cy="1713278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0"/>
              </a:p>
            </p:txBody>
          </p:sp>
          <p:sp>
            <p:nvSpPr>
              <p:cNvPr id="35" name="Oval 16">
                <a:extLst>
                  <a:ext uri="{FF2B5EF4-FFF2-40B4-BE49-F238E27FC236}">
                    <a16:creationId xmlns="" xmlns:a16="http://schemas.microsoft.com/office/drawing/2014/main" id="{10F1624E-12E3-4EB7-B530-B62D79583DA9}"/>
                  </a:ext>
                </a:extLst>
              </p:cNvPr>
              <p:cNvSpPr/>
              <p:nvPr/>
            </p:nvSpPr>
            <p:spPr>
              <a:xfrm>
                <a:off x="3503484" y="2773890"/>
                <a:ext cx="576064" cy="576064"/>
              </a:xfrm>
              <a:prstGeom prst="ellipse">
                <a:avLst/>
              </a:prstGeom>
              <a:solidFill>
                <a:schemeClr val="bg1"/>
              </a:solidFill>
              <a:ln w="152400">
                <a:solidFill>
                  <a:schemeClr val="accent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0"/>
              </a:p>
            </p:txBody>
          </p:sp>
        </p:grpSp>
        <p:grpSp>
          <p:nvGrpSpPr>
            <p:cNvPr id="23" name="Group 6">
              <a:extLst>
                <a:ext uri="{FF2B5EF4-FFF2-40B4-BE49-F238E27FC236}">
                  <a16:creationId xmlns="" xmlns:a16="http://schemas.microsoft.com/office/drawing/2014/main" id="{569641FD-F577-4500-8F96-F2F3D11ABEA2}"/>
                </a:ext>
              </a:extLst>
            </p:cNvPr>
            <p:cNvGrpSpPr/>
            <p:nvPr/>
          </p:nvGrpSpPr>
          <p:grpSpPr>
            <a:xfrm>
              <a:off x="3964995" y="1812927"/>
              <a:ext cx="758121" cy="3478053"/>
              <a:chOff x="3684808" y="1830748"/>
              <a:chExt cx="641809" cy="2944452"/>
            </a:xfrm>
          </p:grpSpPr>
          <p:sp>
            <p:nvSpPr>
              <p:cNvPr id="31" name="Round Same Side Corner Rectangle 9">
                <a:extLst>
                  <a:ext uri="{FF2B5EF4-FFF2-40B4-BE49-F238E27FC236}">
                    <a16:creationId xmlns="" xmlns:a16="http://schemas.microsoft.com/office/drawing/2014/main" id="{8B283AC6-05C2-4C39-82F6-34570EB72C0F}"/>
                  </a:ext>
                </a:extLst>
              </p:cNvPr>
              <p:cNvSpPr/>
              <p:nvPr/>
            </p:nvSpPr>
            <p:spPr>
              <a:xfrm rot="10800000">
                <a:off x="4143276" y="2118780"/>
                <a:ext cx="183341" cy="265642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0"/>
              </a:p>
            </p:txBody>
          </p:sp>
          <p:sp>
            <p:nvSpPr>
              <p:cNvPr id="32" name="Oval 14">
                <a:extLst>
                  <a:ext uri="{FF2B5EF4-FFF2-40B4-BE49-F238E27FC236}">
                    <a16:creationId xmlns="" xmlns:a16="http://schemas.microsoft.com/office/drawing/2014/main" id="{3E275159-A8BC-40A7-8B25-D58890803266}"/>
                  </a:ext>
                </a:extLst>
              </p:cNvPr>
              <p:cNvSpPr/>
              <p:nvPr/>
            </p:nvSpPr>
            <p:spPr>
              <a:xfrm>
                <a:off x="3684808" y="1830748"/>
                <a:ext cx="576064" cy="576064"/>
              </a:xfrm>
              <a:prstGeom prst="ellipse">
                <a:avLst/>
              </a:prstGeom>
              <a:solidFill>
                <a:schemeClr val="bg1"/>
              </a:solidFill>
              <a:ln w="152400">
                <a:solidFill>
                  <a:schemeClr val="accent4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0" dirty="0"/>
              </a:p>
            </p:txBody>
          </p:sp>
        </p:grpSp>
        <p:grpSp>
          <p:nvGrpSpPr>
            <p:cNvPr id="24" name="Group 7">
              <a:extLst>
                <a:ext uri="{FF2B5EF4-FFF2-40B4-BE49-F238E27FC236}">
                  <a16:creationId xmlns="" xmlns:a16="http://schemas.microsoft.com/office/drawing/2014/main" id="{345CB52E-1622-4E3D-82EB-0C2110D04566}"/>
                </a:ext>
              </a:extLst>
            </p:cNvPr>
            <p:cNvGrpSpPr/>
            <p:nvPr/>
          </p:nvGrpSpPr>
          <p:grpSpPr>
            <a:xfrm>
              <a:off x="4722442" y="2372338"/>
              <a:ext cx="754721" cy="2921023"/>
              <a:chOff x="4326213" y="2302319"/>
              <a:chExt cx="638931" cy="2472881"/>
            </a:xfrm>
          </p:grpSpPr>
          <p:sp>
            <p:nvSpPr>
              <p:cNvPr id="29" name="Round Same Side Corner Rectangle 10">
                <a:extLst>
                  <a:ext uri="{FF2B5EF4-FFF2-40B4-BE49-F238E27FC236}">
                    <a16:creationId xmlns="" xmlns:a16="http://schemas.microsoft.com/office/drawing/2014/main" id="{513B9E9A-6C56-442C-8BB5-0AC794DA15E9}"/>
                  </a:ext>
                </a:extLst>
              </p:cNvPr>
              <p:cNvSpPr/>
              <p:nvPr/>
            </p:nvSpPr>
            <p:spPr>
              <a:xfrm rot="10800000">
                <a:off x="4326213" y="2590351"/>
                <a:ext cx="183341" cy="2184849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0" dirty="0"/>
              </a:p>
            </p:txBody>
          </p:sp>
          <p:sp>
            <p:nvSpPr>
              <p:cNvPr id="30" name="Oval 12">
                <a:extLst>
                  <a:ext uri="{FF2B5EF4-FFF2-40B4-BE49-F238E27FC236}">
                    <a16:creationId xmlns="" xmlns:a16="http://schemas.microsoft.com/office/drawing/2014/main" id="{9B15CF03-4FC8-4625-AF53-B4D3C5976A22}"/>
                  </a:ext>
                </a:extLst>
              </p:cNvPr>
              <p:cNvSpPr/>
              <p:nvPr/>
            </p:nvSpPr>
            <p:spPr>
              <a:xfrm>
                <a:off x="4389080" y="2302319"/>
                <a:ext cx="576064" cy="576064"/>
              </a:xfrm>
              <a:prstGeom prst="ellipse">
                <a:avLst/>
              </a:prstGeom>
              <a:solidFill>
                <a:schemeClr val="bg1"/>
              </a:solidFill>
              <a:ln w="152400"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0"/>
              </a:p>
            </p:txBody>
          </p:sp>
        </p:grpSp>
        <p:grpSp>
          <p:nvGrpSpPr>
            <p:cNvPr id="25" name="Group 8">
              <a:extLst>
                <a:ext uri="{FF2B5EF4-FFF2-40B4-BE49-F238E27FC236}">
                  <a16:creationId xmlns="" xmlns:a16="http://schemas.microsoft.com/office/drawing/2014/main" id="{342B12BE-8A09-47BD-991E-6C235561DF08}"/>
                </a:ext>
              </a:extLst>
            </p:cNvPr>
            <p:cNvGrpSpPr/>
            <p:nvPr/>
          </p:nvGrpSpPr>
          <p:grpSpPr>
            <a:xfrm>
              <a:off x="4938107" y="3486400"/>
              <a:ext cx="757459" cy="1806962"/>
              <a:chOff x="4509151" y="3245461"/>
              <a:chExt cx="641249" cy="1529739"/>
            </a:xfrm>
          </p:grpSpPr>
          <p:sp>
            <p:nvSpPr>
              <p:cNvPr id="26" name="Round Same Side Corner Rectangle 11">
                <a:extLst>
                  <a:ext uri="{FF2B5EF4-FFF2-40B4-BE49-F238E27FC236}">
                    <a16:creationId xmlns="" xmlns:a16="http://schemas.microsoft.com/office/drawing/2014/main" id="{09F97475-7827-43EE-AFC9-1B2261969EE4}"/>
                  </a:ext>
                </a:extLst>
              </p:cNvPr>
              <p:cNvSpPr/>
              <p:nvPr/>
            </p:nvSpPr>
            <p:spPr>
              <a:xfrm rot="10800000">
                <a:off x="4509151" y="3533493"/>
                <a:ext cx="183341" cy="1241707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0"/>
              </a:p>
            </p:txBody>
          </p:sp>
          <p:sp>
            <p:nvSpPr>
              <p:cNvPr id="27" name="Oval 10">
                <a:extLst>
                  <a:ext uri="{FF2B5EF4-FFF2-40B4-BE49-F238E27FC236}">
                    <a16:creationId xmlns="" xmlns:a16="http://schemas.microsoft.com/office/drawing/2014/main" id="{68AA6089-9014-40CD-B216-82089CDFC32A}"/>
                  </a:ext>
                </a:extLst>
              </p:cNvPr>
              <p:cNvSpPr/>
              <p:nvPr/>
            </p:nvSpPr>
            <p:spPr>
              <a:xfrm>
                <a:off x="4574336" y="3245461"/>
                <a:ext cx="576064" cy="576064"/>
              </a:xfrm>
              <a:prstGeom prst="ellipse">
                <a:avLst/>
              </a:prstGeom>
              <a:solidFill>
                <a:schemeClr val="bg1"/>
              </a:solidFill>
              <a:ln w="152400"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0" dirty="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4622709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>
            <a:extLst>
              <a:ext uri="{FF2B5EF4-FFF2-40B4-BE49-F238E27FC236}">
                <a16:creationId xmlns="" xmlns:a16="http://schemas.microsoft.com/office/drawing/2014/main" id="{A781FCF5-D154-4C7A-9701-8B6FA0C3F3B7}"/>
              </a:ext>
            </a:extLst>
          </p:cNvPr>
          <p:cNvSpPr/>
          <p:nvPr/>
        </p:nvSpPr>
        <p:spPr>
          <a:xfrm>
            <a:off x="-14541" y="1168820"/>
            <a:ext cx="4298509" cy="542853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4" name="Рисунок 3">
            <a:extLst>
              <a:ext uri="{FF2B5EF4-FFF2-40B4-BE49-F238E27FC236}">
                <a16:creationId xmlns="" xmlns:a16="http://schemas.microsoft.com/office/drawing/2014/main" id="{2CD48450-1D5F-4ED4-9D4D-D347DD3E394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51" t="190" r="58692" b="-190"/>
          <a:stretch/>
        </p:blipFill>
        <p:spPr>
          <a:xfrm rot="5400000">
            <a:off x="3961918" y="-4047745"/>
            <a:ext cx="1228312" cy="9260685"/>
          </a:xfrm>
          <a:prstGeom prst="rect">
            <a:avLst/>
          </a:prstGeom>
        </p:spPr>
      </p:pic>
      <p:pic>
        <p:nvPicPr>
          <p:cNvPr id="1026" name="Picture 2" descr="Принципы. Жизнь и работа - Рэй Далио: купить книгу в kniga.biz.ua">
            <a:extLst>
              <a:ext uri="{FF2B5EF4-FFF2-40B4-BE49-F238E27FC236}">
                <a16:creationId xmlns="" xmlns:a16="http://schemas.microsoft.com/office/drawing/2014/main" id="{DD6DC631-DF18-4D2D-B4F2-D940B28D5E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70213" y="1678489"/>
            <a:ext cx="648072" cy="6480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BB7DFFAA-667C-4171-B3AC-89F5537BB01B}"/>
              </a:ext>
            </a:extLst>
          </p:cNvPr>
          <p:cNvSpPr txBox="1"/>
          <p:nvPr/>
        </p:nvSpPr>
        <p:spPr>
          <a:xfrm>
            <a:off x="5631644" y="591298"/>
            <a:ext cx="20986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Принципы: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06A07E23-4A6F-47A6-A89B-467A8DB712BE}"/>
              </a:ext>
            </a:extLst>
          </p:cNvPr>
          <p:cNvSpPr txBox="1"/>
          <p:nvPr/>
        </p:nvSpPr>
        <p:spPr>
          <a:xfrm>
            <a:off x="918550" y="604319"/>
            <a:ext cx="260205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Актуальность: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214BEA49-1E71-4433-B244-4C41A52732C6}"/>
              </a:ext>
            </a:extLst>
          </p:cNvPr>
          <p:cNvSpPr txBox="1"/>
          <p:nvPr/>
        </p:nvSpPr>
        <p:spPr>
          <a:xfrm>
            <a:off x="5082399" y="1697940"/>
            <a:ext cx="356373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Учет возможностей, склонностей, </a:t>
            </a:r>
          </a:p>
          <a:p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потребностей </a:t>
            </a:r>
            <a:r>
              <a:rPr lang="ru-RU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читателя</a:t>
            </a:r>
            <a:endParaRPr lang="ru-RU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Picture 2" descr="Принципы. Жизнь и работа - Рэй Далио: купить книгу в kniga.biz.ua">
            <a:extLst>
              <a:ext uri="{FF2B5EF4-FFF2-40B4-BE49-F238E27FC236}">
                <a16:creationId xmlns="" xmlns:a16="http://schemas.microsoft.com/office/drawing/2014/main" id="{F7ADB8C3-24BB-4A81-B562-17BCFB74A04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70213" y="2800127"/>
            <a:ext cx="648072" cy="6480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0533D13B-CD79-4D60-A076-BFF835332579}"/>
              </a:ext>
            </a:extLst>
          </p:cNvPr>
          <p:cNvSpPr txBox="1"/>
          <p:nvPr/>
        </p:nvSpPr>
        <p:spPr>
          <a:xfrm>
            <a:off x="5064635" y="2949935"/>
            <a:ext cx="40165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Изучение личности </a:t>
            </a:r>
            <a:r>
              <a:rPr lang="ru-RU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ученика -читателя</a:t>
            </a:r>
            <a:endParaRPr lang="ru-RU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Picture 2" descr="Принципы. Жизнь и работа - Рэй Далио: купить книгу в kniga.biz.ua">
            <a:extLst>
              <a:ext uri="{FF2B5EF4-FFF2-40B4-BE49-F238E27FC236}">
                <a16:creationId xmlns="" xmlns:a16="http://schemas.microsoft.com/office/drawing/2014/main" id="{696EF21F-BAB0-4096-8D93-B2F81FB759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8871" y="3931789"/>
            <a:ext cx="648072" cy="6480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77C2B852-CB46-49A3-9BDF-8745F53207FC}"/>
              </a:ext>
            </a:extLst>
          </p:cNvPr>
          <p:cNvSpPr txBox="1"/>
          <p:nvPr/>
        </p:nvSpPr>
        <p:spPr>
          <a:xfrm>
            <a:off x="5006667" y="4071159"/>
            <a:ext cx="399032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Видение ребенка, как человека, </a:t>
            </a:r>
          </a:p>
          <a:p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осваивающего информационный </a:t>
            </a:r>
            <a:r>
              <a:rPr lang="ru-RU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мир</a:t>
            </a:r>
            <a:endParaRPr lang="ru-RU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8" name="Picture 4" descr="Lightbulb - Обложки Для Актуальных В Инстаграм, HD Png Download ,  Transparent Png Image - PNGitem">
            <a:extLst>
              <a:ext uri="{FF2B5EF4-FFF2-40B4-BE49-F238E27FC236}">
                <a16:creationId xmlns="" xmlns:a16="http://schemas.microsoft.com/office/drawing/2014/main" id="{89773C88-C45B-46C5-B0E9-A0053EFD44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7F7F7"/>
              </a:clrFrom>
              <a:clrTo>
                <a:srgbClr val="F7F7F7">
                  <a:alpha val="0"/>
                </a:srgbClr>
              </a:clrTo>
            </a:clrChange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27" y="1379738"/>
            <a:ext cx="1143689" cy="8231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BA3629F2-FCE8-4ECB-944E-B17B6B22AED8}"/>
              </a:ext>
            </a:extLst>
          </p:cNvPr>
          <p:cNvSpPr txBox="1"/>
          <p:nvPr/>
        </p:nvSpPr>
        <p:spPr>
          <a:xfrm>
            <a:off x="861589" y="1688287"/>
            <a:ext cx="3167598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Привлечение внимания</a:t>
            </a:r>
          </a:p>
          <a:p>
            <a:r>
              <a:rPr lang="ru-RU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общественности   к проблеме </a:t>
            </a:r>
          </a:p>
          <a:p>
            <a:r>
              <a:rPr lang="ru-RU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поддержки и развития чтения</a:t>
            </a:r>
          </a:p>
          <a:p>
            <a:endParaRPr lang="ru-RU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5" name="Picture 4" descr="Lightbulb - Обложки Для Актуальных В Инстаграм, HD Png Download ,  Transparent Png Image - PNGitem">
            <a:extLst>
              <a:ext uri="{FF2B5EF4-FFF2-40B4-BE49-F238E27FC236}">
                <a16:creationId xmlns="" xmlns:a16="http://schemas.microsoft.com/office/drawing/2014/main" id="{28E8EC89-C2E9-4D7E-ACB5-83D3AE20EC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7F7F7"/>
              </a:clrFrom>
              <a:clrTo>
                <a:srgbClr val="F7F7F7">
                  <a:alpha val="0"/>
                </a:srgbClr>
              </a:clrTo>
            </a:clrChange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27" y="2600475"/>
            <a:ext cx="1143689" cy="8231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TextBox 15">
            <a:extLst>
              <a:ext uri="{FF2B5EF4-FFF2-40B4-BE49-F238E27FC236}">
                <a16:creationId xmlns="" xmlns:a16="http://schemas.microsoft.com/office/drawing/2014/main" id="{10E8E53C-E031-48F9-B6D4-79321C3E4C55}"/>
              </a:ext>
            </a:extLst>
          </p:cNvPr>
          <p:cNvSpPr txBox="1"/>
          <p:nvPr/>
        </p:nvSpPr>
        <p:spPr>
          <a:xfrm>
            <a:off x="861589" y="2775076"/>
            <a:ext cx="342465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Вызвать у подрастающего поколения интерес к чтению</a:t>
            </a:r>
            <a:endParaRPr lang="ru-RU" dirty="0">
              <a:solidFill>
                <a:schemeClr val="accent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7" name="Picture 4" descr="Lightbulb - Обложки Для Актуальных В Инстаграм, HD Png Download ,  Transparent Png Image - PNGitem">
            <a:extLst>
              <a:ext uri="{FF2B5EF4-FFF2-40B4-BE49-F238E27FC236}">
                <a16:creationId xmlns="" xmlns:a16="http://schemas.microsoft.com/office/drawing/2014/main" id="{7000471C-11D6-4D74-A3EC-13E8C4B8D6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7F7F7"/>
              </a:clrFrom>
              <a:clrTo>
                <a:srgbClr val="F7F7F7">
                  <a:alpha val="0"/>
                </a:srgbClr>
              </a:clrTo>
            </a:clrChange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26" y="3841387"/>
            <a:ext cx="1143689" cy="8231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TextBox 17">
            <a:extLst>
              <a:ext uri="{FF2B5EF4-FFF2-40B4-BE49-F238E27FC236}">
                <a16:creationId xmlns="" xmlns:a16="http://schemas.microsoft.com/office/drawing/2014/main" id="{DA713AEF-B136-4BE1-94E3-8352F2AFA520}"/>
              </a:ext>
            </a:extLst>
          </p:cNvPr>
          <p:cNvSpPr txBox="1"/>
          <p:nvPr/>
        </p:nvSpPr>
        <p:spPr>
          <a:xfrm>
            <a:off x="847738" y="3995813"/>
            <a:ext cx="327852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Способствование адаптации </a:t>
            </a:r>
          </a:p>
          <a:p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ребенка к современной жизни </a:t>
            </a:r>
          </a:p>
          <a:p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информационном </a:t>
            </a:r>
            <a:r>
              <a:rPr lang="ru-RU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обществе</a:t>
            </a:r>
            <a:endParaRPr lang="ru-RU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1F7E23F6-7266-4836-AAE9-389E0600F161}"/>
              </a:ext>
            </a:extLst>
          </p:cNvPr>
          <p:cNvSpPr txBox="1"/>
          <p:nvPr/>
        </p:nvSpPr>
        <p:spPr>
          <a:xfrm>
            <a:off x="1403648" y="5445224"/>
            <a:ext cx="616423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Период </a:t>
            </a:r>
            <a:r>
              <a:rPr lang="ru-RU" sz="14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реализации проекта: </a:t>
            </a:r>
            <a:r>
              <a:rPr lang="ru-RU" sz="1400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 2025 года</a:t>
            </a:r>
          </a:p>
        </p:txBody>
      </p:sp>
    </p:spTree>
    <p:extLst>
      <p:ext uri="{BB962C8B-B14F-4D97-AF65-F5344CB8AC3E}">
        <p14:creationId xmlns:p14="http://schemas.microsoft.com/office/powerpoint/2010/main" val="274007362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="" xmlns:a16="http://schemas.microsoft.com/office/drawing/2014/main" id="{43BBCBD4-424B-4B9A-85A0-911A83DF9EC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51" t="190" r="58692" b="-190"/>
          <a:stretch/>
        </p:blipFill>
        <p:spPr>
          <a:xfrm rot="5400000">
            <a:off x="3904955" y="-4063681"/>
            <a:ext cx="1234682" cy="9308711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043608" y="259431"/>
            <a:ext cx="777686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k-KZ" dirty="0"/>
              <a:t> </a:t>
            </a:r>
            <a:r>
              <a:rPr lang="kk-KZ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Проблемы, на решение </a:t>
            </a:r>
            <a:r>
              <a:rPr lang="kk-KZ" sz="2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которых направлен </a:t>
            </a:r>
            <a:r>
              <a:rPr lang="kk-KZ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проект:</a:t>
            </a:r>
            <a:endParaRPr lang="ru-RU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539552" y="1412777"/>
            <a:ext cx="828092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kk-KZ" sz="1400" b="1" dirty="0">
                <a:solidFill>
                  <a:srgbClr val="2F61A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Развитие коммуникативных компетенций обучающихся требует более глубокой проработки метапредметного и междисциплинарного содержания образования для обеспечения качественно иного результата проектно-исследовательской деятельности</a:t>
            </a:r>
            <a:r>
              <a:rPr lang="kk-KZ" sz="1400" b="1" dirty="0" smtClean="0">
                <a:solidFill>
                  <a:srgbClr val="2F61A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kk-KZ" sz="1400" dirty="0" smtClean="0">
              <a:solidFill>
                <a:srgbClr val="2F61AA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k-KZ" sz="1400" b="1" dirty="0">
                <a:solidFill>
                  <a:srgbClr val="2F61A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Необходимость ранней профилизации обучения, повышение престижа гуманитарных и естественнонаучных предметов</a:t>
            </a:r>
            <a:r>
              <a:rPr lang="kk-KZ" sz="1400" b="1" dirty="0" smtClean="0">
                <a:solidFill>
                  <a:srgbClr val="2F61A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kk-KZ" sz="1400" b="1" dirty="0" smtClean="0">
              <a:solidFill>
                <a:srgbClr val="2F61AA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kk-KZ" sz="1400" b="1" dirty="0">
                <a:solidFill>
                  <a:srgbClr val="2F61A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Использование возможностей выездных междисциплинарных практикумов, позволяющих аккумулировать деятельность педагогов различных предметов вокруг решения одной (цели) проектно-исследовательской задачи</a:t>
            </a:r>
            <a:r>
              <a:rPr lang="kk-KZ" sz="1400" b="1" dirty="0" smtClean="0">
                <a:solidFill>
                  <a:srgbClr val="2F61A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ru-RU" sz="1400" b="1" dirty="0">
              <a:solidFill>
                <a:srgbClr val="2F61AA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kk-KZ" sz="1400" b="1" dirty="0">
                <a:solidFill>
                  <a:srgbClr val="2F61A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Обеспечение транслируемости и повторяемости педагогического опыта учителей</a:t>
            </a:r>
            <a:r>
              <a:rPr lang="kk-KZ" sz="1400" b="1" dirty="0" smtClean="0">
                <a:solidFill>
                  <a:srgbClr val="2F61A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ru-RU" sz="1400" b="1" dirty="0">
              <a:solidFill>
                <a:srgbClr val="2F61AA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kk-KZ" sz="1400" b="1" dirty="0">
                <a:solidFill>
                  <a:srgbClr val="2F61A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Обеспечение привлекательности чтения художественной, научной, публицистической литературы как детьми, подростками, так и взрослыми</a:t>
            </a:r>
            <a:r>
              <a:rPr lang="kk-KZ" sz="1400" b="1" dirty="0" smtClean="0">
                <a:solidFill>
                  <a:srgbClr val="2F61A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ru-RU" sz="1400" b="1" dirty="0">
              <a:solidFill>
                <a:srgbClr val="2F61AA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kk-KZ" sz="1400" b="1" dirty="0">
                <a:solidFill>
                  <a:srgbClr val="2F61A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Использование ИКТ-технологий, медиасферы при работе с любой информацией.</a:t>
            </a:r>
            <a:endParaRPr lang="ru-RU" sz="1400" b="1" dirty="0">
              <a:solidFill>
                <a:srgbClr val="2F61AA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ru-RU" sz="1400" b="1" dirty="0">
              <a:solidFill>
                <a:srgbClr val="2F61AA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kk-KZ" sz="1400" b="1" dirty="0" smtClean="0">
              <a:solidFill>
                <a:srgbClr val="2F61AA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endParaRPr lang="ru-RU" sz="1400" b="1" dirty="0">
              <a:solidFill>
                <a:srgbClr val="2F61AA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141919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>
            <a:extLst>
              <a:ext uri="{FF2B5EF4-FFF2-40B4-BE49-F238E27FC236}">
                <a16:creationId xmlns="" xmlns:a16="http://schemas.microsoft.com/office/drawing/2014/main" id="{95AA611B-52BC-418C-9BDF-F2999C6D535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51" t="190" r="58692" b="-190"/>
          <a:stretch/>
        </p:blipFill>
        <p:spPr>
          <a:xfrm rot="5400000">
            <a:off x="4019506" y="-4143364"/>
            <a:ext cx="1045917" cy="9315672"/>
          </a:xfrm>
          <a:prstGeom prst="rect">
            <a:avLst/>
          </a:prstGeom>
        </p:spPr>
      </p:pic>
      <p:sp>
        <p:nvSpPr>
          <p:cNvPr id="11" name="Заголовок 1">
            <a:extLst>
              <a:ext uri="{FF2B5EF4-FFF2-40B4-BE49-F238E27FC236}">
                <a16:creationId xmlns="" xmlns:a16="http://schemas.microsoft.com/office/drawing/2014/main" id="{467A7403-54C0-4C89-A646-6E1A89B540F1}"/>
              </a:ext>
            </a:extLst>
          </p:cNvPr>
          <p:cNvSpPr txBox="1">
            <a:spLocks/>
          </p:cNvSpPr>
          <p:nvPr/>
        </p:nvSpPr>
        <p:spPr>
          <a:xfrm>
            <a:off x="-10792" y="0"/>
            <a:ext cx="8960752" cy="1045917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ctr" defTabSz="933450">
              <a:spcAft>
                <a:spcPct val="35000"/>
              </a:spcAft>
            </a:pPr>
            <a:r>
              <a:rPr lang="kk-KZ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Комплекс мероприятий на уровне целевых групп, на которые направлен проект:</a:t>
            </a:r>
            <a:endParaRPr lang="ru-RU" sz="1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8" name="Равнобедренный треугольник 133">
            <a:extLst>
              <a:ext uri="{FF2B5EF4-FFF2-40B4-BE49-F238E27FC236}">
                <a16:creationId xmlns="" xmlns:a16="http://schemas.microsoft.com/office/drawing/2014/main" id="{CE226D26-AA0E-493A-8EF4-A56FA74337A5}"/>
              </a:ext>
            </a:extLst>
          </p:cNvPr>
          <p:cNvSpPr/>
          <p:nvPr/>
        </p:nvSpPr>
        <p:spPr>
          <a:xfrm rot="15983310">
            <a:off x="320179" y="5982831"/>
            <a:ext cx="570423" cy="843729"/>
          </a:xfrm>
          <a:prstGeom prst="triangle">
            <a:avLst/>
          </a:prstGeom>
          <a:gradFill flip="none" rotWithShape="1">
            <a:gsLst>
              <a:gs pos="0">
                <a:schemeClr val="accent2">
                  <a:lumMod val="67000"/>
                </a:schemeClr>
              </a:gs>
              <a:gs pos="48000">
                <a:schemeClr val="accent2">
                  <a:lumMod val="97000"/>
                  <a:lumOff val="3000"/>
                </a:schemeClr>
              </a:gs>
              <a:gs pos="100000">
                <a:schemeClr val="accent2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50"/>
          </a:p>
        </p:txBody>
      </p:sp>
      <p:sp>
        <p:nvSpPr>
          <p:cNvPr id="43" name="Равнобедренный треугольник 133">
            <a:extLst>
              <a:ext uri="{FF2B5EF4-FFF2-40B4-BE49-F238E27FC236}">
                <a16:creationId xmlns="" xmlns:a16="http://schemas.microsoft.com/office/drawing/2014/main" id="{3138A563-A7FE-4EE5-9257-0A2E5C962564}"/>
              </a:ext>
            </a:extLst>
          </p:cNvPr>
          <p:cNvSpPr/>
          <p:nvPr/>
        </p:nvSpPr>
        <p:spPr>
          <a:xfrm rot="15983310">
            <a:off x="3790135" y="5995049"/>
            <a:ext cx="570423" cy="843729"/>
          </a:xfrm>
          <a:prstGeom prst="triangle">
            <a:avLst/>
          </a:prstGeom>
          <a:gradFill flip="none" rotWithShape="1">
            <a:gsLst>
              <a:gs pos="0">
                <a:schemeClr val="accent2">
                  <a:lumMod val="67000"/>
                </a:schemeClr>
              </a:gs>
              <a:gs pos="48000">
                <a:schemeClr val="accent2">
                  <a:lumMod val="97000"/>
                  <a:lumOff val="3000"/>
                </a:schemeClr>
              </a:gs>
              <a:gs pos="100000">
                <a:schemeClr val="accent2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50"/>
          </a:p>
        </p:txBody>
      </p:sp>
      <p:sp>
        <p:nvSpPr>
          <p:cNvPr id="48" name="Равнобедренный треугольник 133">
            <a:extLst>
              <a:ext uri="{FF2B5EF4-FFF2-40B4-BE49-F238E27FC236}">
                <a16:creationId xmlns="" xmlns:a16="http://schemas.microsoft.com/office/drawing/2014/main" id="{9A8D99A6-37C2-42EC-9EA4-C45F22A5EC84}"/>
              </a:ext>
            </a:extLst>
          </p:cNvPr>
          <p:cNvSpPr/>
          <p:nvPr/>
        </p:nvSpPr>
        <p:spPr>
          <a:xfrm rot="15983310">
            <a:off x="5536507" y="6005987"/>
            <a:ext cx="570423" cy="843729"/>
          </a:xfrm>
          <a:prstGeom prst="triangle">
            <a:avLst/>
          </a:prstGeom>
          <a:gradFill flip="none" rotWithShape="1">
            <a:gsLst>
              <a:gs pos="0">
                <a:schemeClr val="accent2">
                  <a:lumMod val="67000"/>
                </a:schemeClr>
              </a:gs>
              <a:gs pos="48000">
                <a:schemeClr val="accent2">
                  <a:lumMod val="97000"/>
                  <a:lumOff val="3000"/>
                </a:schemeClr>
              </a:gs>
              <a:gs pos="100000">
                <a:schemeClr val="accent2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50"/>
          </a:p>
        </p:txBody>
      </p:sp>
      <p:sp>
        <p:nvSpPr>
          <p:cNvPr id="53" name="Равнобедренный треугольник 133">
            <a:extLst>
              <a:ext uri="{FF2B5EF4-FFF2-40B4-BE49-F238E27FC236}">
                <a16:creationId xmlns="" xmlns:a16="http://schemas.microsoft.com/office/drawing/2014/main" id="{508ECCEA-0F96-4869-9A15-DC5286AE7244}"/>
              </a:ext>
            </a:extLst>
          </p:cNvPr>
          <p:cNvSpPr/>
          <p:nvPr/>
        </p:nvSpPr>
        <p:spPr>
          <a:xfrm rot="15983310">
            <a:off x="7295141" y="6014361"/>
            <a:ext cx="570423" cy="843729"/>
          </a:xfrm>
          <a:prstGeom prst="triangle">
            <a:avLst/>
          </a:prstGeom>
          <a:gradFill flip="none" rotWithShape="1">
            <a:gsLst>
              <a:gs pos="0">
                <a:schemeClr val="accent2">
                  <a:lumMod val="67000"/>
                </a:schemeClr>
              </a:gs>
              <a:gs pos="48000">
                <a:schemeClr val="accent2">
                  <a:lumMod val="97000"/>
                  <a:lumOff val="3000"/>
                </a:schemeClr>
              </a:gs>
              <a:gs pos="100000">
                <a:schemeClr val="accent2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50"/>
          </a:p>
        </p:txBody>
      </p:sp>
      <p:sp>
        <p:nvSpPr>
          <p:cNvPr id="46" name="Равнобедренный треугольник 133">
            <a:extLst>
              <a:ext uri="{FF2B5EF4-FFF2-40B4-BE49-F238E27FC236}">
                <a16:creationId xmlns="" xmlns:a16="http://schemas.microsoft.com/office/drawing/2014/main" id="{508ECCEA-0F96-4869-9A15-DC5286AE7244}"/>
              </a:ext>
            </a:extLst>
          </p:cNvPr>
          <p:cNvSpPr/>
          <p:nvPr/>
        </p:nvSpPr>
        <p:spPr>
          <a:xfrm rot="15983310">
            <a:off x="2052895" y="5995049"/>
            <a:ext cx="570423" cy="843729"/>
          </a:xfrm>
          <a:prstGeom prst="triangle">
            <a:avLst/>
          </a:prstGeom>
          <a:gradFill flip="none" rotWithShape="1">
            <a:gsLst>
              <a:gs pos="0">
                <a:schemeClr val="accent2">
                  <a:lumMod val="67000"/>
                </a:schemeClr>
              </a:gs>
              <a:gs pos="48000">
                <a:schemeClr val="accent2">
                  <a:lumMod val="97000"/>
                  <a:lumOff val="3000"/>
                </a:schemeClr>
              </a:gs>
              <a:gs pos="100000">
                <a:schemeClr val="accent2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50"/>
          </a:p>
        </p:txBody>
      </p:sp>
      <p:pic>
        <p:nvPicPr>
          <p:cNvPr id="2054" name="Picture 6" descr="Coloring Page Outline Of Cartoon Girl Detective With Loupe Stock Vector -  Illustration of pages, person: 71825399">
            <a:extLst>
              <a:ext uri="{FF2B5EF4-FFF2-40B4-BE49-F238E27FC236}">
                <a16:creationId xmlns="" xmlns:a16="http://schemas.microsoft.com/office/drawing/2014/main" id="{D0C21593-0166-456B-81AF-B2AE13CE5AD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0352" y="1274533"/>
            <a:ext cx="700532" cy="7005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605390" y="1124744"/>
            <a:ext cx="531810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k-KZ" b="1" i="1" dirty="0">
                <a:solidFill>
                  <a:srgbClr val="2F61A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уровне обучающихся:</a:t>
            </a:r>
            <a:endParaRPr lang="ru-RU" i="1" dirty="0">
              <a:solidFill>
                <a:srgbClr val="2F61AA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51520" y="1624799"/>
            <a:ext cx="660648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0" indent="-285750">
              <a:buFont typeface="Wingdings" panose="05000000000000000000" pitchFamily="2" charset="2"/>
              <a:buChar char="v"/>
            </a:pPr>
            <a:r>
              <a:rPr lang="kk-KZ" b="1" i="1" dirty="0">
                <a:solidFill>
                  <a:srgbClr val="2F61A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обучение смысловому чтению и работе с текстом</a:t>
            </a:r>
            <a:r>
              <a:rPr lang="kk-KZ" b="1" i="1" dirty="0" smtClean="0">
                <a:solidFill>
                  <a:srgbClr val="2F61A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285750" lvl="0" indent="-285750">
              <a:buFont typeface="Wingdings" panose="05000000000000000000" pitchFamily="2" charset="2"/>
              <a:buChar char="v"/>
            </a:pPr>
            <a:r>
              <a:rPr lang="kk-KZ" b="1" i="1" dirty="0">
                <a:solidFill>
                  <a:srgbClr val="2F61A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внедрение единого режима по работе с </a:t>
            </a:r>
            <a:r>
              <a:rPr lang="kk-KZ" b="1" i="1" dirty="0" smtClean="0">
                <a:solidFill>
                  <a:srgbClr val="2F61A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информацией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kk-KZ" b="1" i="1" dirty="0">
                <a:solidFill>
                  <a:srgbClr val="2F61A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проведение литературной гостиной для учащихся</a:t>
            </a:r>
            <a:r>
              <a:rPr lang="kk-KZ" b="1" i="1" dirty="0" smtClean="0">
                <a:solidFill>
                  <a:srgbClr val="2F61A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285750" lvl="0" indent="-285750">
              <a:buFont typeface="Wingdings" panose="05000000000000000000" pitchFamily="2" charset="2"/>
              <a:buChar char="v"/>
            </a:pPr>
            <a:r>
              <a:rPr lang="kk-KZ" b="1" i="1" dirty="0">
                <a:solidFill>
                  <a:srgbClr val="2F61A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проведение Фестиваля семейных </a:t>
            </a:r>
            <a:r>
              <a:rPr lang="kk-KZ" b="1" i="1" dirty="0" smtClean="0">
                <a:solidFill>
                  <a:srgbClr val="2F61A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проектов;</a:t>
            </a:r>
          </a:p>
          <a:p>
            <a:pPr marL="285750" lvl="0" indent="-285750">
              <a:buFont typeface="Wingdings" panose="05000000000000000000" pitchFamily="2" charset="2"/>
              <a:buChar char="v"/>
            </a:pPr>
            <a:r>
              <a:rPr lang="kk-KZ" b="1" i="1" dirty="0">
                <a:solidFill>
                  <a:srgbClr val="2F61A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читательские семейные клубы</a:t>
            </a:r>
            <a:r>
              <a:rPr lang="kk-KZ" b="1" i="1" dirty="0" smtClean="0">
                <a:solidFill>
                  <a:srgbClr val="2F61A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kk-KZ" b="1" i="1" dirty="0">
                <a:solidFill>
                  <a:srgbClr val="2F61A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проведение часов тихого чтения, 20-минуток, 5-минуток жужжащего чтения;</a:t>
            </a:r>
            <a:endParaRPr lang="ru-RU" b="1" i="1" dirty="0">
              <a:solidFill>
                <a:srgbClr val="2F61AA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lvl="0" indent="-285750">
              <a:buFont typeface="Wingdings" panose="05000000000000000000" pitchFamily="2" charset="2"/>
              <a:buChar char="v"/>
            </a:pPr>
            <a:r>
              <a:rPr lang="kk-KZ" b="1" i="1" dirty="0">
                <a:solidFill>
                  <a:srgbClr val="2F61A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проведение конкурсов, выставок, викторин, предметных декад, проектов, конференций, диспутов, олимпиад</a:t>
            </a:r>
            <a:r>
              <a:rPr lang="kk-KZ" b="1" i="1" dirty="0" smtClean="0">
                <a:solidFill>
                  <a:srgbClr val="2F61A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kk-KZ" b="1" i="1" dirty="0">
                <a:solidFill>
                  <a:srgbClr val="2F61A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работа школьного научного общества, проведение поисковых, творческих и учебных исследований;</a:t>
            </a:r>
            <a:endParaRPr lang="ru-RU" b="1" i="1" dirty="0">
              <a:solidFill>
                <a:srgbClr val="2F61AA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kk-KZ" b="1" i="1" dirty="0">
                <a:solidFill>
                  <a:srgbClr val="2F61A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организация межшкольных ассоциаций среди обучающихся школ в рамках сетевого взаимодействия по направлению поддержки детского и юношеского чтения.</a:t>
            </a:r>
            <a:endParaRPr lang="ru-RU" b="1" i="1" dirty="0">
              <a:solidFill>
                <a:srgbClr val="2F61AA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lvl="0" indent="-285750">
              <a:buFont typeface="Wingdings" panose="05000000000000000000" pitchFamily="2" charset="2"/>
              <a:buChar char="v"/>
            </a:pPr>
            <a:endParaRPr lang="ru-RU" dirty="0"/>
          </a:p>
          <a:p>
            <a:pPr marL="285750" indent="-285750">
              <a:buFont typeface="Wingdings" panose="05000000000000000000" pitchFamily="2" charset="2"/>
              <a:buChar char="v"/>
            </a:pPr>
            <a:endParaRPr lang="ru-RU" dirty="0">
              <a:solidFill>
                <a:srgbClr val="2F61A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261798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>
            <a:extLst>
              <a:ext uri="{FF2B5EF4-FFF2-40B4-BE49-F238E27FC236}">
                <a16:creationId xmlns="" xmlns:a16="http://schemas.microsoft.com/office/drawing/2014/main" id="{95AA611B-52BC-418C-9BDF-F2999C6D535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51" t="190" r="58692" b="-190"/>
          <a:stretch/>
        </p:blipFill>
        <p:spPr>
          <a:xfrm rot="5400000">
            <a:off x="4019506" y="-4143364"/>
            <a:ext cx="1045917" cy="9315672"/>
          </a:xfrm>
          <a:prstGeom prst="rect">
            <a:avLst/>
          </a:prstGeom>
        </p:spPr>
      </p:pic>
      <p:sp>
        <p:nvSpPr>
          <p:cNvPr id="11" name="Заголовок 1">
            <a:extLst>
              <a:ext uri="{FF2B5EF4-FFF2-40B4-BE49-F238E27FC236}">
                <a16:creationId xmlns="" xmlns:a16="http://schemas.microsoft.com/office/drawing/2014/main" id="{467A7403-54C0-4C89-A646-6E1A89B540F1}"/>
              </a:ext>
            </a:extLst>
          </p:cNvPr>
          <p:cNvSpPr txBox="1">
            <a:spLocks/>
          </p:cNvSpPr>
          <p:nvPr/>
        </p:nvSpPr>
        <p:spPr>
          <a:xfrm>
            <a:off x="-10792" y="0"/>
            <a:ext cx="8960752" cy="1045917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ctr" defTabSz="933450">
              <a:spcAft>
                <a:spcPct val="35000"/>
              </a:spcAft>
            </a:pPr>
            <a:r>
              <a:rPr lang="kk-KZ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Комплекс мероприятий на уровне целевых групп, на которые направлен проект:</a:t>
            </a:r>
            <a:endParaRPr lang="ru-RU" sz="1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4" name="Picture 6" descr="Coloring Page Outline Of Cartoon Girl Detective With Loupe Stock Vector -  Illustration of pages, person: 71825399">
            <a:extLst>
              <a:ext uri="{FF2B5EF4-FFF2-40B4-BE49-F238E27FC236}">
                <a16:creationId xmlns="" xmlns:a16="http://schemas.microsoft.com/office/drawing/2014/main" id="{D0C21593-0166-456B-81AF-B2AE13CE5AD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0352" y="1274533"/>
            <a:ext cx="700532" cy="7005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605390" y="1124744"/>
            <a:ext cx="531810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k-KZ" b="1" i="1" dirty="0">
                <a:solidFill>
                  <a:srgbClr val="2F61A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уровне педагогов</a:t>
            </a:r>
            <a:r>
              <a:rPr lang="kk-KZ" b="1" i="1" dirty="0" smtClean="0">
                <a:solidFill>
                  <a:srgbClr val="2F61A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i="1" dirty="0">
              <a:solidFill>
                <a:srgbClr val="2F61AA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51520" y="1494076"/>
            <a:ext cx="8640960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0" indent="-285750">
              <a:buFont typeface="Wingdings" panose="05000000000000000000" pitchFamily="2" charset="2"/>
              <a:buChar char="Ø"/>
            </a:pPr>
            <a:r>
              <a:rPr lang="kk-KZ" sz="1600" b="1" i="1" dirty="0">
                <a:solidFill>
                  <a:srgbClr val="2F61A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разработка и утверждение плана совместной деятельности участников сетевого партнерства по формированию читательской грамотности</a:t>
            </a:r>
            <a:r>
              <a:rPr lang="kk-KZ" sz="1600" b="1" i="1" dirty="0" smtClean="0">
                <a:solidFill>
                  <a:srgbClr val="2F61A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kk-KZ" sz="1600" b="1" i="1" dirty="0">
                <a:solidFill>
                  <a:srgbClr val="2F61A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проведение педагогического совета «Территория текста: смысловое чтение как ресурс повышения качества знаний»;</a:t>
            </a:r>
            <a:endParaRPr lang="ru-RU" sz="1600" b="1" i="1" dirty="0">
              <a:solidFill>
                <a:srgbClr val="2F61AA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kk-KZ" sz="1600" b="1" i="1" dirty="0">
                <a:solidFill>
                  <a:srgbClr val="2F61A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организация работы постоянно – действующего семинара для педагогов «От смыслового чтения к качеству образования»;</a:t>
            </a:r>
            <a:endParaRPr lang="ru-RU" sz="1600" b="1" i="1" dirty="0">
              <a:solidFill>
                <a:srgbClr val="2F61AA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kk-KZ" sz="1600" b="1" i="1" dirty="0">
                <a:solidFill>
                  <a:srgbClr val="2F61A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изучение и внедрение технологий по развитию и формированию смыслового чтения и работе с текстом;</a:t>
            </a:r>
            <a:endParaRPr lang="ru-RU" sz="1600" b="1" i="1" dirty="0">
              <a:solidFill>
                <a:srgbClr val="2F61AA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kk-KZ" sz="1600" b="1" i="1" dirty="0">
                <a:solidFill>
                  <a:srgbClr val="2F61A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проведение постоянно-действующего семинара "Почитаем классику вместе";</a:t>
            </a:r>
            <a:endParaRPr lang="ru-RU" sz="1600" b="1" i="1" dirty="0">
              <a:solidFill>
                <a:srgbClr val="2F61AA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kk-KZ" sz="1600" b="1" i="1" dirty="0">
                <a:solidFill>
                  <a:srgbClr val="2F61A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проведение литературной гостиной для педагогов;</a:t>
            </a:r>
            <a:endParaRPr lang="ru-RU" sz="1600" b="1" i="1" dirty="0">
              <a:solidFill>
                <a:srgbClr val="2F61AA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kk-KZ" sz="1600" b="1" i="1" dirty="0">
                <a:solidFill>
                  <a:srgbClr val="2F61A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оформление и ведение "Золотой полки учителя";</a:t>
            </a:r>
            <a:endParaRPr lang="ru-RU" sz="1600" b="1" i="1" dirty="0">
              <a:solidFill>
                <a:srgbClr val="2F61AA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kk-KZ" sz="1600" b="1" i="1" dirty="0">
                <a:solidFill>
                  <a:srgbClr val="2F61A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разработка программ в школьной библиотеке «Я открываю книгу. Я познаю мир»; летних чтений «Каникулы с библиотекой»;</a:t>
            </a:r>
            <a:endParaRPr lang="ru-RU" sz="1600" b="1" i="1" dirty="0">
              <a:solidFill>
                <a:srgbClr val="2F61AA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kk-KZ" sz="1600" b="1" i="1" dirty="0">
                <a:solidFill>
                  <a:srgbClr val="2F61A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федеральных, региональных и муниципальных мероприятиях, направленных на поддержку и развитие чтения</a:t>
            </a:r>
            <a:r>
              <a:rPr lang="kk-KZ" sz="1600" b="1" i="1" dirty="0" smtClean="0">
                <a:solidFill>
                  <a:srgbClr val="2F61A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285750" lvl="0" indent="-285750">
              <a:buFont typeface="Wingdings" panose="05000000000000000000" pitchFamily="2" charset="2"/>
              <a:buChar char="Ø"/>
            </a:pPr>
            <a:r>
              <a:rPr lang="kk-KZ" sz="1600" b="1" i="1" dirty="0">
                <a:solidFill>
                  <a:srgbClr val="2F61A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организация заседаний предметных методических объединений в деятельностной форме с использованием стратегий и приемов для формирования смыслового чтения;</a:t>
            </a:r>
            <a:endParaRPr lang="ru-RU" sz="1600" b="1" i="1" dirty="0">
              <a:solidFill>
                <a:srgbClr val="2F61AA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lvl="0" indent="-285750">
              <a:buFont typeface="Wingdings" panose="05000000000000000000" pitchFamily="2" charset="2"/>
              <a:buChar char="Ø"/>
            </a:pPr>
            <a:r>
              <a:rPr lang="kk-KZ" sz="1600" b="1" i="1" dirty="0">
                <a:solidFill>
                  <a:srgbClr val="2F61A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повышение уровня квалификации сотрудников по направлению поддержки детского и юношеского чтения</a:t>
            </a:r>
            <a:r>
              <a:rPr lang="kk-KZ" sz="1600" b="1" i="1" dirty="0" smtClean="0">
                <a:solidFill>
                  <a:srgbClr val="2F61A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kk-KZ" sz="1600" b="1" i="1" dirty="0">
                <a:solidFill>
                  <a:srgbClr val="2F61A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размещение на сайте школы актуальной информации об инновационной деятельности школы.</a:t>
            </a:r>
            <a:endParaRPr lang="ru-RU" sz="1600" b="1" i="1" dirty="0">
              <a:solidFill>
                <a:srgbClr val="2F61AA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lvl="0" indent="-285750">
              <a:buFont typeface="Wingdings" panose="05000000000000000000" pitchFamily="2" charset="2"/>
              <a:buChar char="Ø"/>
            </a:pPr>
            <a:endParaRPr lang="ru-RU" sz="1600" i="1" dirty="0"/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ru-RU" dirty="0"/>
          </a:p>
          <a:p>
            <a:pPr marL="285750" lvl="0" indent="-285750">
              <a:buFont typeface="Wingdings" panose="05000000000000000000" pitchFamily="2" charset="2"/>
              <a:buChar char="Ø"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5954241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>
            <a:extLst>
              <a:ext uri="{FF2B5EF4-FFF2-40B4-BE49-F238E27FC236}">
                <a16:creationId xmlns="" xmlns:a16="http://schemas.microsoft.com/office/drawing/2014/main" id="{95AA611B-52BC-418C-9BDF-F2999C6D535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51" t="190" r="58692" b="-190"/>
          <a:stretch/>
        </p:blipFill>
        <p:spPr>
          <a:xfrm rot="5400000">
            <a:off x="4019506" y="-4143364"/>
            <a:ext cx="1045917" cy="9315672"/>
          </a:xfrm>
          <a:prstGeom prst="rect">
            <a:avLst/>
          </a:prstGeom>
        </p:spPr>
      </p:pic>
      <p:sp>
        <p:nvSpPr>
          <p:cNvPr id="11" name="Заголовок 1">
            <a:extLst>
              <a:ext uri="{FF2B5EF4-FFF2-40B4-BE49-F238E27FC236}">
                <a16:creationId xmlns="" xmlns:a16="http://schemas.microsoft.com/office/drawing/2014/main" id="{467A7403-54C0-4C89-A646-6E1A89B540F1}"/>
              </a:ext>
            </a:extLst>
          </p:cNvPr>
          <p:cNvSpPr txBox="1">
            <a:spLocks/>
          </p:cNvSpPr>
          <p:nvPr/>
        </p:nvSpPr>
        <p:spPr>
          <a:xfrm>
            <a:off x="-10792" y="0"/>
            <a:ext cx="8960752" cy="1045917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kk-KZ" sz="1800" b="1" dirty="0" smtClean="0"/>
              <a:t>                                     </a:t>
            </a:r>
            <a:r>
              <a:rPr lang="kk-KZ" sz="2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kk-KZ" sz="2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уровне родительской общественности:</a:t>
            </a:r>
            <a:endParaRPr lang="ru-RU" sz="2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4" name="Picture 6" descr="Coloring Page Outline Of Cartoon Girl Detective With Loupe Stock Vector -  Illustration of pages, person: 71825399">
            <a:extLst>
              <a:ext uri="{FF2B5EF4-FFF2-40B4-BE49-F238E27FC236}">
                <a16:creationId xmlns="" xmlns:a16="http://schemas.microsoft.com/office/drawing/2014/main" id="{D0C21593-0166-456B-81AF-B2AE13CE5AD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0352" y="1274533"/>
            <a:ext cx="700532" cy="7005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51520" y="1494076"/>
            <a:ext cx="864096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kk-KZ" b="1" i="1" dirty="0">
                <a:solidFill>
                  <a:srgbClr val="2F61A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проведение родительских собраний по тематике проекта «Читающая школа – успешная школа</a:t>
            </a:r>
            <a:r>
              <a:rPr lang="kk-KZ" b="1" i="1" dirty="0" smtClean="0">
                <a:solidFill>
                  <a:srgbClr val="2F61A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»;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ru-RU" b="1" i="1" dirty="0">
              <a:solidFill>
                <a:srgbClr val="2F61AA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kk-KZ" b="1" i="1" dirty="0">
                <a:solidFill>
                  <a:srgbClr val="2F61A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проведение обучающего семинара – практикума для родителей «В помощь родителям. Как помочь ребенку научиться читать осмысленно.  Методы и приемы формирования читательской грамотности</a:t>
            </a:r>
            <a:r>
              <a:rPr lang="kk-KZ" b="1" i="1" dirty="0" smtClean="0">
                <a:solidFill>
                  <a:srgbClr val="2F61A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»;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ru-RU" b="1" i="1" dirty="0">
              <a:solidFill>
                <a:srgbClr val="2F61AA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kk-KZ" b="1" i="1" dirty="0">
                <a:solidFill>
                  <a:srgbClr val="2F61A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организация Клуба семейного чтения</a:t>
            </a:r>
            <a:r>
              <a:rPr lang="kk-KZ" b="1" i="1" dirty="0" smtClean="0">
                <a:solidFill>
                  <a:srgbClr val="2F61A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ru-RU" b="1" i="1" dirty="0">
              <a:solidFill>
                <a:srgbClr val="2F61AA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kk-KZ" b="1" i="1" dirty="0">
                <a:solidFill>
                  <a:srgbClr val="2F61A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проведение Фестиваля семейных проектов;</a:t>
            </a:r>
            <a:endParaRPr lang="ru-RU" b="1" i="1" dirty="0">
              <a:solidFill>
                <a:srgbClr val="2F61AA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lvl="0" indent="-285750">
              <a:buFont typeface="Wingdings" panose="05000000000000000000" pitchFamily="2" charset="2"/>
              <a:buChar char="Ø"/>
            </a:pPr>
            <a:endParaRPr lang="ru-RU" b="1" i="1" dirty="0">
              <a:solidFill>
                <a:srgbClr val="2F61AA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kk-KZ" b="1" i="1" dirty="0">
                <a:solidFill>
                  <a:srgbClr val="2F61A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реализация проекта "Читающая мама - читающая семья</a:t>
            </a:r>
            <a:r>
              <a:rPr lang="kk-KZ" b="1" i="1" dirty="0" smtClean="0">
                <a:solidFill>
                  <a:srgbClr val="2F61A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";</a:t>
            </a:r>
          </a:p>
          <a:p>
            <a:endParaRPr lang="ru-RU" b="1" i="1" dirty="0">
              <a:solidFill>
                <a:srgbClr val="2F61AA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kk-KZ" b="1" i="1" dirty="0">
                <a:solidFill>
                  <a:srgbClr val="2F61A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презентация детских книг для родителей «Книги моей домашней библиотеки».</a:t>
            </a:r>
            <a:endParaRPr lang="ru-RU" b="1" i="1" dirty="0">
              <a:solidFill>
                <a:srgbClr val="2F61AA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lvl="0" indent="-285750">
              <a:buFont typeface="Wingdings" panose="05000000000000000000" pitchFamily="2" charset="2"/>
              <a:buChar char="Ø"/>
            </a:pPr>
            <a:endParaRPr lang="ru-RU" i="1" dirty="0"/>
          </a:p>
        </p:txBody>
      </p:sp>
    </p:spTree>
    <p:extLst>
      <p:ext uri="{BB962C8B-B14F-4D97-AF65-F5344CB8AC3E}">
        <p14:creationId xmlns:p14="http://schemas.microsoft.com/office/powerpoint/2010/main" val="229840256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="" xmlns:a16="http://schemas.microsoft.com/office/drawing/2014/main" id="{C52DBC08-AF0E-4E25-8389-A23EF786FD2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51" t="190" r="58692" b="-190"/>
          <a:stretch/>
        </p:blipFill>
        <p:spPr>
          <a:xfrm rot="5400000">
            <a:off x="4051301" y="-4051301"/>
            <a:ext cx="1024304" cy="9126907"/>
          </a:xfrm>
          <a:prstGeom prst="rect">
            <a:avLst/>
          </a:prstGeom>
        </p:spPr>
      </p:pic>
      <p:sp>
        <p:nvSpPr>
          <p:cNvPr id="5" name="Заголовок 1">
            <a:extLst>
              <a:ext uri="{FF2B5EF4-FFF2-40B4-BE49-F238E27FC236}">
                <a16:creationId xmlns="" xmlns:a16="http://schemas.microsoft.com/office/drawing/2014/main" id="{04D2B8A4-C23D-42BA-B3E3-F36419DDA37E}"/>
              </a:ext>
            </a:extLst>
          </p:cNvPr>
          <p:cNvSpPr txBox="1">
            <a:spLocks/>
          </p:cNvSpPr>
          <p:nvPr/>
        </p:nvSpPr>
        <p:spPr>
          <a:xfrm>
            <a:off x="107504" y="36757"/>
            <a:ext cx="9019403" cy="987548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ctr">
              <a:lnSpc>
                <a:spcPct val="100000"/>
              </a:lnSpc>
            </a:pPr>
            <a:r>
              <a:rPr lang="ru-RU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Привлечение родителей к мероприятиям для реализации проекта по формированию единой читательской общности: </a:t>
            </a:r>
          </a:p>
          <a:p>
            <a:pPr lvl="0" algn="ctr">
              <a:lnSpc>
                <a:spcPct val="100000"/>
              </a:lnSpc>
            </a:pPr>
            <a:r>
              <a:rPr lang="ru-RU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Школа-Библиотека-Семья</a:t>
            </a:r>
          </a:p>
        </p:txBody>
      </p:sp>
      <p:grpSp>
        <p:nvGrpSpPr>
          <p:cNvPr id="9" name="Группа 8">
            <a:extLst>
              <a:ext uri="{FF2B5EF4-FFF2-40B4-BE49-F238E27FC236}">
                <a16:creationId xmlns="" xmlns:a16="http://schemas.microsoft.com/office/drawing/2014/main" id="{B09C2BDD-EBE9-4639-B364-00F48B55F5F0}"/>
              </a:ext>
            </a:extLst>
          </p:cNvPr>
          <p:cNvGrpSpPr/>
          <p:nvPr/>
        </p:nvGrpSpPr>
        <p:grpSpPr>
          <a:xfrm>
            <a:off x="2609921" y="1855414"/>
            <a:ext cx="3708412" cy="3888432"/>
            <a:chOff x="2807804" y="1988840"/>
            <a:chExt cx="3528392" cy="3528392"/>
          </a:xfrm>
        </p:grpSpPr>
        <p:pic>
          <p:nvPicPr>
            <p:cNvPr id="6" name="Рисунок 5">
              <a:extLst>
                <a:ext uri="{FF2B5EF4-FFF2-40B4-BE49-F238E27FC236}">
                  <a16:creationId xmlns="" xmlns:a16="http://schemas.microsoft.com/office/drawing/2014/main" id="{076BC524-9AA1-43BA-8698-681EAA6F264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807804" y="1988840"/>
              <a:ext cx="3528392" cy="3528392"/>
            </a:xfrm>
            <a:prstGeom prst="rect">
              <a:avLst/>
            </a:prstGeom>
          </p:spPr>
        </p:pic>
        <p:sp>
          <p:nvSpPr>
            <p:cNvPr id="8" name="TextBox 7">
              <a:extLst>
                <a:ext uri="{FF2B5EF4-FFF2-40B4-BE49-F238E27FC236}">
                  <a16:creationId xmlns="" xmlns:a16="http://schemas.microsoft.com/office/drawing/2014/main" id="{EBEB608C-245C-498E-8787-684404B491B4}"/>
                </a:ext>
              </a:extLst>
            </p:cNvPr>
            <p:cNvSpPr txBox="1"/>
            <p:nvPr/>
          </p:nvSpPr>
          <p:spPr>
            <a:xfrm>
              <a:off x="3131840" y="3432206"/>
              <a:ext cx="298729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b="1" dirty="0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Школа-Библиотека-Семья</a:t>
              </a:r>
            </a:p>
          </p:txBody>
        </p:sp>
      </p:grpSp>
      <p:sp>
        <p:nvSpPr>
          <p:cNvPr id="10" name="Выноска: изогнутая линия с чертой 9">
            <a:extLst>
              <a:ext uri="{FF2B5EF4-FFF2-40B4-BE49-F238E27FC236}">
                <a16:creationId xmlns="" xmlns:a16="http://schemas.microsoft.com/office/drawing/2014/main" id="{221D0DBC-4B0F-4CF6-84EE-E52488C55FA6}"/>
              </a:ext>
            </a:extLst>
          </p:cNvPr>
          <p:cNvSpPr/>
          <p:nvPr/>
        </p:nvSpPr>
        <p:spPr>
          <a:xfrm>
            <a:off x="6012159" y="1114154"/>
            <a:ext cx="2859339" cy="1077642"/>
          </a:xfrm>
          <a:prstGeom prst="accentCallout2">
            <a:avLst>
              <a:gd name="adj1" fmla="val 18750"/>
              <a:gd name="adj2" fmla="val -8333"/>
              <a:gd name="adj3" fmla="val 18750"/>
              <a:gd name="adj4" fmla="val -16667"/>
              <a:gd name="adj5" fmla="val 134692"/>
              <a:gd name="adj6" fmla="val -50581"/>
            </a:avLst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Презентация детских книг для родителей «Книги моей домашней библиотеки</a:t>
            </a:r>
            <a:r>
              <a:rPr lang="ru-RU" sz="12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»; </a:t>
            </a:r>
            <a:r>
              <a:rPr lang="ru-RU" sz="1200" b="1" dirty="0" smtClean="0">
                <a:solidFill>
                  <a:srgbClr val="2B539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буккроссинг</a:t>
            </a:r>
            <a:r>
              <a:rPr lang="ru-RU" sz="11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«Наша  </a:t>
            </a:r>
            <a:r>
              <a:rPr lang="ru-RU" sz="11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домашняя библиотека»</a:t>
            </a:r>
          </a:p>
        </p:txBody>
      </p:sp>
      <p:sp>
        <p:nvSpPr>
          <p:cNvPr id="12" name="Выноска: изогнутая линия с чертой 11">
            <a:extLst>
              <a:ext uri="{FF2B5EF4-FFF2-40B4-BE49-F238E27FC236}">
                <a16:creationId xmlns="" xmlns:a16="http://schemas.microsoft.com/office/drawing/2014/main" id="{2417FF52-92D6-4B84-A613-6173060B99B4}"/>
              </a:ext>
            </a:extLst>
          </p:cNvPr>
          <p:cNvSpPr/>
          <p:nvPr/>
        </p:nvSpPr>
        <p:spPr>
          <a:xfrm>
            <a:off x="6361848" y="5384824"/>
            <a:ext cx="2536388" cy="1068512"/>
          </a:xfrm>
          <a:prstGeom prst="accentCallout2">
            <a:avLst>
              <a:gd name="adj1" fmla="val 18750"/>
              <a:gd name="adj2" fmla="val -8333"/>
              <a:gd name="adj3" fmla="val 18750"/>
              <a:gd name="adj4" fmla="val -16667"/>
              <a:gd name="adj5" fmla="val -58047"/>
              <a:gd name="adj6" fmla="val -35960"/>
            </a:avLst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Проведение марафона </a:t>
            </a:r>
            <a:r>
              <a:rPr lang="ru-RU" sz="1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 чтению «Моя семья читает»</a:t>
            </a:r>
          </a:p>
        </p:txBody>
      </p:sp>
      <p:sp>
        <p:nvSpPr>
          <p:cNvPr id="13" name="Выноска: изогнутая линия с чертой 12">
            <a:extLst>
              <a:ext uri="{FF2B5EF4-FFF2-40B4-BE49-F238E27FC236}">
                <a16:creationId xmlns="" xmlns:a16="http://schemas.microsoft.com/office/drawing/2014/main" id="{0E938BF1-8F38-48A2-A57C-639A44AFE3A2}"/>
              </a:ext>
            </a:extLst>
          </p:cNvPr>
          <p:cNvSpPr/>
          <p:nvPr/>
        </p:nvSpPr>
        <p:spPr>
          <a:xfrm flipH="1">
            <a:off x="272501" y="1124744"/>
            <a:ext cx="2627784" cy="1077642"/>
          </a:xfrm>
          <a:prstGeom prst="accentCallout2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Проведения фестивалей: «Традиции современного семейного чтения», «Читающая мама», «Самая читающая семья»</a:t>
            </a:r>
            <a:r>
              <a:rPr lang="kk-KZ" sz="1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«</a:t>
            </a:r>
            <a:r>
              <a:rPr lang="ru-RU" sz="1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Читающие приятели»</a:t>
            </a:r>
          </a:p>
        </p:txBody>
      </p:sp>
      <p:sp>
        <p:nvSpPr>
          <p:cNvPr id="14" name="Выноска: изогнутая линия с чертой 13">
            <a:extLst>
              <a:ext uri="{FF2B5EF4-FFF2-40B4-BE49-F238E27FC236}">
                <a16:creationId xmlns="" xmlns:a16="http://schemas.microsoft.com/office/drawing/2014/main" id="{0C76A940-27C6-4494-B542-F4FD0B1141FC}"/>
              </a:ext>
            </a:extLst>
          </p:cNvPr>
          <p:cNvSpPr/>
          <p:nvPr/>
        </p:nvSpPr>
        <p:spPr>
          <a:xfrm flipH="1">
            <a:off x="297169" y="2420888"/>
            <a:ext cx="2268252" cy="1218093"/>
          </a:xfrm>
          <a:prstGeom prst="accentCallout2">
            <a:avLst>
              <a:gd name="adj1" fmla="val 18750"/>
              <a:gd name="adj2" fmla="val -8333"/>
              <a:gd name="adj3" fmla="val 18750"/>
              <a:gd name="adj4" fmla="val -16667"/>
              <a:gd name="adj5" fmla="val 63072"/>
              <a:gd name="adj6" fmla="val -31012"/>
            </a:avLst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k-KZ" sz="12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Создание </a:t>
            </a:r>
            <a:r>
              <a:rPr lang="kk-KZ" sz="1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</a:t>
            </a:r>
            <a:r>
              <a:rPr lang="ru-RU" sz="1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итательски</a:t>
            </a:r>
            <a:r>
              <a:rPr lang="kk-KZ" sz="1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</a:t>
            </a:r>
            <a:r>
              <a:rPr lang="ru-RU" sz="1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семейны</a:t>
            </a:r>
            <a:r>
              <a:rPr lang="kk-KZ" sz="1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</a:t>
            </a:r>
            <a:r>
              <a:rPr lang="ru-RU" sz="1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клуб</a:t>
            </a:r>
            <a:r>
              <a:rPr lang="kk-KZ" sz="1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ов: </a:t>
            </a:r>
            <a:r>
              <a:rPr lang="ru-RU" sz="1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клуб</a:t>
            </a:r>
            <a:r>
              <a:rPr lang="kk-KZ" sz="1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ы</a:t>
            </a:r>
            <a:r>
              <a:rPr lang="ru-RU" sz="1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молодых семей</a:t>
            </a:r>
            <a:r>
              <a:rPr lang="kk-KZ" sz="1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 </a:t>
            </a:r>
            <a:r>
              <a:rPr lang="ru-RU" sz="1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лектори</a:t>
            </a:r>
            <a:r>
              <a:rPr lang="kk-KZ" sz="1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sz="1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для будущих мам и пап, </a:t>
            </a:r>
            <a:r>
              <a:rPr lang="ru-RU" sz="1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развивающи</a:t>
            </a:r>
            <a:r>
              <a:rPr lang="kk-KZ" sz="1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ru-RU" sz="1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клуб</a:t>
            </a:r>
            <a:r>
              <a:rPr lang="kk-KZ" sz="1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ы</a:t>
            </a:r>
            <a:r>
              <a:rPr lang="ru-RU" sz="1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для родителей и детей</a:t>
            </a:r>
          </a:p>
        </p:txBody>
      </p:sp>
      <p:sp>
        <p:nvSpPr>
          <p:cNvPr id="15" name="Выноска: изогнутая линия с чертой 14">
            <a:extLst>
              <a:ext uri="{FF2B5EF4-FFF2-40B4-BE49-F238E27FC236}">
                <a16:creationId xmlns="" xmlns:a16="http://schemas.microsoft.com/office/drawing/2014/main" id="{71989402-AC72-4CF7-8D13-6683B4755B46}"/>
              </a:ext>
            </a:extLst>
          </p:cNvPr>
          <p:cNvSpPr/>
          <p:nvPr/>
        </p:nvSpPr>
        <p:spPr>
          <a:xfrm flipH="1">
            <a:off x="298154" y="3799630"/>
            <a:ext cx="2401638" cy="1429570"/>
          </a:xfrm>
          <a:prstGeom prst="accentCallout2">
            <a:avLst>
              <a:gd name="adj1" fmla="val 18750"/>
              <a:gd name="adj2" fmla="val -8333"/>
              <a:gd name="adj3" fmla="val 18750"/>
              <a:gd name="adj4" fmla="val -16667"/>
              <a:gd name="adj5" fmla="val 1636"/>
              <a:gd name="adj6" fmla="val -25532"/>
            </a:avLst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1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Проведение </a:t>
            </a:r>
            <a:r>
              <a:rPr lang="ru-RU" sz="11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часов родительской грамотности «Как и что читать детям!», «Создание духовного климата семьи, способствующего формированию </a:t>
            </a:r>
            <a:r>
              <a:rPr lang="ru-RU" sz="11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ребѐнка</a:t>
            </a:r>
            <a:r>
              <a:rPr lang="ru-RU" sz="11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-читателя», «Читающие родители – читающий </a:t>
            </a:r>
            <a:r>
              <a:rPr lang="ru-RU" sz="11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ребѐнок</a:t>
            </a:r>
            <a:r>
              <a:rPr lang="ru-RU" sz="11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», </a:t>
            </a:r>
            <a:r>
              <a:rPr lang="ru-RU" sz="11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11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Книга в руках мамы</a:t>
            </a:r>
            <a:r>
              <a:rPr lang="ru-RU" sz="11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endParaRPr lang="ru-RU" sz="11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Выноска: изогнутая линия с чертой 16">
            <a:extLst>
              <a:ext uri="{FF2B5EF4-FFF2-40B4-BE49-F238E27FC236}">
                <a16:creationId xmlns="" xmlns:a16="http://schemas.microsoft.com/office/drawing/2014/main" id="{BAB7833B-3925-4131-A615-8559D91E323E}"/>
              </a:ext>
            </a:extLst>
          </p:cNvPr>
          <p:cNvSpPr/>
          <p:nvPr/>
        </p:nvSpPr>
        <p:spPr>
          <a:xfrm flipH="1">
            <a:off x="329825" y="5384824"/>
            <a:ext cx="2549988" cy="1077642"/>
          </a:xfrm>
          <a:prstGeom prst="accentCallout2">
            <a:avLst>
              <a:gd name="adj1" fmla="val 18750"/>
              <a:gd name="adj2" fmla="val -8333"/>
              <a:gd name="adj3" fmla="val 18750"/>
              <a:gd name="adj4" fmla="val -16667"/>
              <a:gd name="adj5" fmla="val -34611"/>
              <a:gd name="adj6" fmla="val -37717"/>
            </a:avLst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1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Разработка Положения конкурса «</a:t>
            </a:r>
            <a:r>
              <a:rPr lang="ru-RU" sz="11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Самая читающая семья</a:t>
            </a:r>
            <a:r>
              <a:rPr lang="ru-RU" sz="11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»,  проведение конкурса  с участием </a:t>
            </a:r>
            <a:r>
              <a:rPr lang="ru-RU" sz="11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семей </a:t>
            </a:r>
            <a:r>
              <a:rPr lang="ru-RU" sz="11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обучающихся</a:t>
            </a:r>
            <a:endParaRPr lang="ru-RU" sz="11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Выноска: изогнутая линия с чертой 17">
            <a:extLst>
              <a:ext uri="{FF2B5EF4-FFF2-40B4-BE49-F238E27FC236}">
                <a16:creationId xmlns="" xmlns:a16="http://schemas.microsoft.com/office/drawing/2014/main" id="{7FAA0781-95F6-482D-9F3C-37896C630407}"/>
              </a:ext>
            </a:extLst>
          </p:cNvPr>
          <p:cNvSpPr/>
          <p:nvPr/>
        </p:nvSpPr>
        <p:spPr>
          <a:xfrm>
            <a:off x="6335110" y="2420887"/>
            <a:ext cx="2536388" cy="1218093"/>
          </a:xfrm>
          <a:prstGeom prst="accentCallout2">
            <a:avLst>
              <a:gd name="adj1" fmla="val 18750"/>
              <a:gd name="adj2" fmla="val -8333"/>
              <a:gd name="adj3" fmla="val 18750"/>
              <a:gd name="adj4" fmla="val -16667"/>
              <a:gd name="adj5" fmla="val 63072"/>
              <a:gd name="adj6" fmla="val -31012"/>
            </a:avLst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1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Посещение родителей с детьми литературных </a:t>
            </a:r>
            <a:r>
              <a:rPr lang="ru-RU" sz="11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мероприятий: </a:t>
            </a:r>
            <a:r>
              <a:rPr lang="ru-RU" sz="11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выставок, спектаклей, </a:t>
            </a:r>
            <a:r>
              <a:rPr lang="ru-RU" sz="11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фильмов, проведение </a:t>
            </a:r>
            <a:r>
              <a:rPr lang="ru-RU" sz="11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дней семейного литературного отдыха</a:t>
            </a:r>
          </a:p>
        </p:txBody>
      </p:sp>
      <p:sp>
        <p:nvSpPr>
          <p:cNvPr id="19" name="Выноска: изогнутая линия с чертой 18">
            <a:extLst>
              <a:ext uri="{FF2B5EF4-FFF2-40B4-BE49-F238E27FC236}">
                <a16:creationId xmlns="" xmlns:a16="http://schemas.microsoft.com/office/drawing/2014/main" id="{FB11D08A-61D7-48B7-AE64-8273CC0F67B8}"/>
              </a:ext>
            </a:extLst>
          </p:cNvPr>
          <p:cNvSpPr/>
          <p:nvPr/>
        </p:nvSpPr>
        <p:spPr>
          <a:xfrm>
            <a:off x="6307702" y="3987889"/>
            <a:ext cx="2563796" cy="1077642"/>
          </a:xfrm>
          <a:prstGeom prst="accentCallout2">
            <a:avLst>
              <a:gd name="adj1" fmla="val 18750"/>
              <a:gd name="adj2" fmla="val -8333"/>
              <a:gd name="adj3" fmla="val 18750"/>
              <a:gd name="adj4" fmla="val -16667"/>
              <a:gd name="adj5" fmla="val 1636"/>
              <a:gd name="adj6" fmla="val -25532"/>
            </a:avLst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Организация Праздника </a:t>
            </a:r>
            <a:r>
              <a:rPr lang="ru-RU" sz="1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«День семьи: книга в жизни нашей семьи»</a:t>
            </a:r>
          </a:p>
        </p:txBody>
      </p:sp>
    </p:spTree>
    <p:extLst>
      <p:ext uri="{BB962C8B-B14F-4D97-AF65-F5344CB8AC3E}">
        <p14:creationId xmlns:p14="http://schemas.microsoft.com/office/powerpoint/2010/main" val="262062224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>
            <a:extLst>
              <a:ext uri="{FF2B5EF4-FFF2-40B4-BE49-F238E27FC236}">
                <a16:creationId xmlns="" xmlns:a16="http://schemas.microsoft.com/office/drawing/2014/main" id="{95AA611B-52BC-418C-9BDF-F2999C6D535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51" t="190" r="58692" b="-190"/>
          <a:stretch/>
        </p:blipFill>
        <p:spPr>
          <a:xfrm rot="5400000">
            <a:off x="4019506" y="-4143364"/>
            <a:ext cx="1045917" cy="9315672"/>
          </a:xfrm>
          <a:prstGeom prst="rect">
            <a:avLst/>
          </a:prstGeom>
        </p:spPr>
      </p:pic>
      <p:sp>
        <p:nvSpPr>
          <p:cNvPr id="11" name="Заголовок 1">
            <a:extLst>
              <a:ext uri="{FF2B5EF4-FFF2-40B4-BE49-F238E27FC236}">
                <a16:creationId xmlns="" xmlns:a16="http://schemas.microsoft.com/office/drawing/2014/main" id="{467A7403-54C0-4C89-A646-6E1A89B540F1}"/>
              </a:ext>
            </a:extLst>
          </p:cNvPr>
          <p:cNvSpPr txBox="1">
            <a:spLocks/>
          </p:cNvSpPr>
          <p:nvPr/>
        </p:nvSpPr>
        <p:spPr>
          <a:xfrm>
            <a:off x="-10792" y="0"/>
            <a:ext cx="8960752" cy="1045917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kk-KZ" sz="1800" b="1" dirty="0"/>
              <a:t> </a:t>
            </a:r>
            <a:r>
              <a:rPr lang="kk-KZ" sz="20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Комплексный подход обусловлен активизацией 5 основных составляющих направлений  организации образовательного процесса:</a:t>
            </a:r>
            <a:endParaRPr lang="ru-RU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4" name="Picture 6" descr="Coloring Page Outline Of Cartoon Girl Detective With Loupe Stock Vector -  Illustration of pages, person: 71825399">
            <a:extLst>
              <a:ext uri="{FF2B5EF4-FFF2-40B4-BE49-F238E27FC236}">
                <a16:creationId xmlns="" xmlns:a16="http://schemas.microsoft.com/office/drawing/2014/main" id="{D0C21593-0166-456B-81AF-B2AE13CE5AD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0352" y="1274533"/>
            <a:ext cx="700532" cy="7005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51520" y="1494076"/>
            <a:ext cx="8640960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0" indent="-285750">
              <a:buFont typeface="Wingdings" panose="05000000000000000000" pitchFamily="2" charset="2"/>
              <a:buChar char="Ø"/>
            </a:pPr>
            <a:r>
              <a:rPr lang="kk-KZ" b="1" i="1" dirty="0">
                <a:solidFill>
                  <a:srgbClr val="2F61A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Урочная система («Чтение через все предметы</a:t>
            </a:r>
            <a:r>
              <a:rPr lang="kk-KZ" b="1" i="1" dirty="0" smtClean="0">
                <a:solidFill>
                  <a:srgbClr val="2F61A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»)</a:t>
            </a:r>
          </a:p>
          <a:p>
            <a:pPr marL="285750" lvl="0" indent="-285750">
              <a:buFont typeface="Wingdings" panose="05000000000000000000" pitchFamily="2" charset="2"/>
              <a:buChar char="Ø"/>
            </a:pPr>
            <a:endParaRPr lang="ru-RU" b="1" i="1" dirty="0">
              <a:solidFill>
                <a:srgbClr val="2F61AA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lvl="0" indent="-285750">
              <a:buFont typeface="Wingdings" panose="05000000000000000000" pitchFamily="2" charset="2"/>
              <a:buChar char="Ø"/>
            </a:pPr>
            <a:r>
              <a:rPr lang="kk-KZ" b="1" i="1" dirty="0">
                <a:solidFill>
                  <a:srgbClr val="2F61A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Разноуровневая образовательная среда («Пространство свободного чтения</a:t>
            </a:r>
            <a:r>
              <a:rPr lang="kk-KZ" b="1" i="1" dirty="0" smtClean="0">
                <a:solidFill>
                  <a:srgbClr val="2F61A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»)</a:t>
            </a:r>
          </a:p>
          <a:p>
            <a:pPr marL="285750" lvl="0" indent="-285750">
              <a:buFont typeface="Wingdings" panose="05000000000000000000" pitchFamily="2" charset="2"/>
              <a:buChar char="Ø"/>
            </a:pPr>
            <a:endParaRPr lang="ru-RU" b="1" i="1" dirty="0">
              <a:solidFill>
                <a:srgbClr val="2F61AA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lvl="0" indent="-285750">
              <a:buFont typeface="Wingdings" panose="05000000000000000000" pitchFamily="2" charset="2"/>
              <a:buChar char="Ø"/>
            </a:pPr>
            <a:r>
              <a:rPr lang="kk-KZ" b="1" i="1" dirty="0">
                <a:solidFill>
                  <a:srgbClr val="2F61A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Внеурочная деятельность («Чтение как способ самореализации</a:t>
            </a:r>
            <a:r>
              <a:rPr lang="kk-KZ" b="1" i="1" dirty="0" smtClean="0">
                <a:solidFill>
                  <a:srgbClr val="2F61A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»)</a:t>
            </a:r>
          </a:p>
          <a:p>
            <a:pPr marL="285750" lvl="0" indent="-285750">
              <a:buFont typeface="Wingdings" panose="05000000000000000000" pitchFamily="2" charset="2"/>
              <a:buChar char="Ø"/>
            </a:pPr>
            <a:endParaRPr lang="ru-RU" b="1" i="1" dirty="0">
              <a:solidFill>
                <a:srgbClr val="2F61AA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lvl="0" indent="-285750">
              <a:buFont typeface="Wingdings" panose="05000000000000000000" pitchFamily="2" charset="2"/>
              <a:buChar char="Ø"/>
            </a:pPr>
            <a:r>
              <a:rPr lang="kk-KZ" b="1" i="1" dirty="0">
                <a:solidFill>
                  <a:srgbClr val="2F61A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Родительская общественность («Традиции современного семейного чтения</a:t>
            </a:r>
            <a:r>
              <a:rPr lang="kk-KZ" b="1" i="1" dirty="0" smtClean="0">
                <a:solidFill>
                  <a:srgbClr val="2F61A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»,</a:t>
            </a:r>
          </a:p>
          <a:p>
            <a:pPr lvl="0"/>
            <a:r>
              <a:rPr lang="kk-KZ" b="1" i="1" dirty="0" smtClean="0">
                <a:solidFill>
                  <a:srgbClr val="2F61A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kk-KZ" b="1" i="1" dirty="0">
                <a:solidFill>
                  <a:srgbClr val="2F61A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проект «Читающая мама</a:t>
            </a:r>
            <a:r>
              <a:rPr lang="kk-KZ" b="1" i="1" dirty="0" smtClean="0">
                <a:solidFill>
                  <a:srgbClr val="2F61A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»)</a:t>
            </a:r>
          </a:p>
          <a:p>
            <a:pPr marL="285750" lvl="0" indent="-285750">
              <a:buFont typeface="Wingdings" panose="05000000000000000000" pitchFamily="2" charset="2"/>
              <a:buChar char="Ø"/>
            </a:pPr>
            <a:endParaRPr lang="ru-RU" b="1" i="1" dirty="0">
              <a:solidFill>
                <a:srgbClr val="2F61AA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lvl="0" indent="-285750">
              <a:buFont typeface="Wingdings" panose="05000000000000000000" pitchFamily="2" charset="2"/>
              <a:buChar char="Ø"/>
            </a:pPr>
            <a:r>
              <a:rPr lang="kk-KZ" b="1" i="1" dirty="0">
                <a:solidFill>
                  <a:srgbClr val="2F61A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Методическая копилка («Время читать», «Чтение – это модно!»).</a:t>
            </a:r>
            <a:endParaRPr lang="ru-RU" b="1" i="1" dirty="0">
              <a:solidFill>
                <a:srgbClr val="2F61AA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lvl="0" indent="-285750">
              <a:buFont typeface="Wingdings" panose="05000000000000000000" pitchFamily="2" charset="2"/>
              <a:buChar char="Ø"/>
            </a:pPr>
            <a:endParaRPr lang="ru-RU" b="1" i="1" dirty="0">
              <a:solidFill>
                <a:srgbClr val="2F61AA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8737731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Заголовок 1">
            <a:extLst>
              <a:ext uri="{FF2B5EF4-FFF2-40B4-BE49-F238E27FC236}">
                <a16:creationId xmlns="" xmlns:a16="http://schemas.microsoft.com/office/drawing/2014/main" id="{467A7403-54C0-4C89-A646-6E1A89B540F1}"/>
              </a:ext>
            </a:extLst>
          </p:cNvPr>
          <p:cNvSpPr txBox="1">
            <a:spLocks/>
          </p:cNvSpPr>
          <p:nvPr/>
        </p:nvSpPr>
        <p:spPr>
          <a:xfrm>
            <a:off x="62088" y="2206264"/>
            <a:ext cx="8960752" cy="1045917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kk-KZ" sz="20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                                   </a:t>
            </a:r>
            <a:r>
              <a:rPr lang="kk-KZ" sz="3200" b="1" i="1" dirty="0" smtClean="0">
                <a:solidFill>
                  <a:srgbClr val="2F61A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за внимание !!!</a:t>
            </a:r>
            <a:endParaRPr lang="ru-RU" sz="3200" b="1" i="1" dirty="0">
              <a:solidFill>
                <a:srgbClr val="2F61AA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2461799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иний II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EAC1C"/>
      </a:hlink>
      <a:folHlink>
        <a:srgbClr val="B26B02"/>
      </a:folHlink>
    </a:clrScheme>
    <a:fontScheme name="Тема 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5402</TotalTime>
  <Words>788</Words>
  <Application>Microsoft Office PowerPoint</Application>
  <PresentationFormat>Экран (4:3)</PresentationFormat>
  <Paragraphs>98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Тема Office</vt:lpstr>
      <vt:lpstr> ПРОЕКТ «ЧИТАЮЩАЯ ШКОЛА» на 2020-2025 годы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Департамент  научно-методологического сопровождения экспертизы и повышения квалификации экспертов</dc:title>
  <dc:creator>ПК-12</dc:creator>
  <cp:lastModifiedBy>44</cp:lastModifiedBy>
  <cp:revision>417</cp:revision>
  <cp:lastPrinted>2020-09-21T10:24:39Z</cp:lastPrinted>
  <dcterms:created xsi:type="dcterms:W3CDTF">2020-06-05T09:45:35Z</dcterms:created>
  <dcterms:modified xsi:type="dcterms:W3CDTF">2021-02-15T08:36:38Z</dcterms:modified>
</cp:coreProperties>
</file>